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0"/>
  </p:notesMasterIdLst>
  <p:sldIdLst>
    <p:sldId id="256" r:id="rId2"/>
    <p:sldId id="303" r:id="rId3"/>
    <p:sldId id="304" r:id="rId4"/>
    <p:sldId id="280" r:id="rId5"/>
    <p:sldId id="278" r:id="rId6"/>
    <p:sldId id="279" r:id="rId7"/>
    <p:sldId id="261" r:id="rId8"/>
    <p:sldId id="305" r:id="rId9"/>
    <p:sldId id="306" r:id="rId10"/>
    <p:sldId id="307" r:id="rId11"/>
    <p:sldId id="288" r:id="rId12"/>
    <p:sldId id="295" r:id="rId13"/>
    <p:sldId id="299" r:id="rId14"/>
    <p:sldId id="300" r:id="rId15"/>
    <p:sldId id="266" r:id="rId16"/>
    <p:sldId id="259" r:id="rId17"/>
    <p:sldId id="260" r:id="rId18"/>
    <p:sldId id="309" r:id="rId19"/>
    <p:sldId id="262" r:id="rId20"/>
    <p:sldId id="263" r:id="rId21"/>
    <p:sldId id="264" r:id="rId22"/>
    <p:sldId id="265" r:id="rId23"/>
    <p:sldId id="267" r:id="rId24"/>
    <p:sldId id="269" r:id="rId25"/>
    <p:sldId id="281" r:id="rId26"/>
    <p:sldId id="272" r:id="rId27"/>
    <p:sldId id="276" r:id="rId28"/>
    <p:sldId id="27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09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-18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5F2A9-5897-4642-8E10-27A059E30BC5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D5A40F-440E-47FE-A115-CF108A4D38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3325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D5A40F-440E-47FE-A115-CF108A4D38F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8559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7519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4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873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090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5420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3337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2085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489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656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00235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6233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589493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4217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6629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7259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8711E-B723-4C3B-B1E8-13A2E41BD783}" type="datetimeFigureOut">
              <a:rPr lang="ru-RU" smtClean="0"/>
              <a:pPr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1D5F6E1-7042-40D2-A7C9-FFB60FAA9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7257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externat.foxford.ru/polezno-znat/fgo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5297" y="1976114"/>
            <a:ext cx="9527528" cy="155766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ФГОС НОО И ФГОС ООО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5047129"/>
            <a:ext cx="9144000" cy="735106"/>
          </a:xfrm>
        </p:spPr>
        <p:txBody>
          <a:bodyPr>
            <a:normAutofit lnSpcReduction="10000"/>
          </a:bodyPr>
          <a:lstStyle/>
          <a:p>
            <a:pPr algn="r"/>
            <a:r>
              <a:rPr lang="ru-RU" b="1" dirty="0" smtClean="0"/>
              <a:t>Методист МКУ «</a:t>
            </a:r>
            <a:r>
              <a:rPr lang="ru-RU" b="1" dirty="0" err="1" smtClean="0"/>
              <a:t>Кумторкалинское</a:t>
            </a:r>
            <a:r>
              <a:rPr lang="ru-RU" b="1" dirty="0" smtClean="0"/>
              <a:t> УО» </a:t>
            </a:r>
          </a:p>
          <a:p>
            <a:pPr algn="r"/>
            <a:r>
              <a:rPr lang="ru-RU" b="1" dirty="0" err="1" smtClean="0"/>
              <a:t>Абулашова</a:t>
            </a:r>
            <a:r>
              <a:rPr lang="ru-RU" b="1" dirty="0" smtClean="0"/>
              <a:t> А.О.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616394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151" y="624110"/>
            <a:ext cx="9923462" cy="1280890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hlinkClick r:id="rId2"/>
              </a:rPr>
              <a:t>ФГОС</a:t>
            </a:r>
            <a:r>
              <a:rPr lang="ru-RU" sz="1800" dirty="0" smtClean="0"/>
              <a:t> — это федеральные государственные образовательные стандарты. Они представляют собой совокупность требований к программам образования. 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9537" y="1842868"/>
            <a:ext cx="10125076" cy="451602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>
                <a:cs typeface="Raavi" pitchFamily="34" charset="0"/>
              </a:rPr>
              <a:t>Каждый федеральный государственный образовательный стандарт включает в себя три вида требований. </a:t>
            </a:r>
            <a:r>
              <a:rPr lang="ru-RU" dirty="0">
                <a:cs typeface="Raavi" pitchFamily="34" charset="0"/>
              </a:rPr>
              <a:t/>
            </a:r>
            <a:br>
              <a:rPr lang="ru-RU" dirty="0">
                <a:cs typeface="Raavi" pitchFamily="34" charset="0"/>
              </a:rPr>
            </a:br>
            <a:endParaRPr lang="ru-RU" dirty="0">
              <a:cs typeface="Raavi" pitchFamily="34" charset="0"/>
            </a:endParaRPr>
          </a:p>
          <a:p>
            <a:r>
              <a:rPr lang="ru-RU" dirty="0">
                <a:cs typeface="Raavi" pitchFamily="34" charset="0"/>
              </a:rPr>
              <a:t>Требования к структуре основных образовательных программ. Какие предметы изучать? Каким должен быть учебный план? Как развивать умение учиться? Как оценивать результаты?</a:t>
            </a:r>
          </a:p>
          <a:p>
            <a:r>
              <a:rPr lang="ru-RU" dirty="0">
                <a:cs typeface="Raavi" pitchFamily="34" charset="0"/>
              </a:rPr>
              <a:t>Требования к условиям реализации основных образовательных программ. Сколько нужно учителей и других специалистов? Какие потребуются учебники и оборудование?</a:t>
            </a:r>
          </a:p>
          <a:p>
            <a:r>
              <a:rPr lang="ru-RU" dirty="0">
                <a:cs typeface="Raavi" pitchFamily="34" charset="0"/>
              </a:rPr>
              <a:t>Требования к результатам освоения основных образовательных программ. Здесь учитываются не только оценки по предметам, но и самостоятельность </a:t>
            </a:r>
            <a:r>
              <a:rPr lang="ru-RU" dirty="0" smtClean="0">
                <a:cs typeface="Raavi" pitchFamily="34" charset="0"/>
              </a:rPr>
              <a:t>обучающихся, умение </a:t>
            </a:r>
            <a:r>
              <a:rPr lang="ru-RU" dirty="0">
                <a:cs typeface="Raavi" pitchFamily="34" charset="0"/>
              </a:rPr>
              <a:t>общаться, наличие собственной позиции и прочие </a:t>
            </a:r>
            <a:r>
              <a:rPr lang="ru-RU" dirty="0" err="1">
                <a:cs typeface="Raavi" pitchFamily="34" charset="0"/>
              </a:rPr>
              <a:t>метапредметные</a:t>
            </a:r>
            <a:r>
              <a:rPr lang="ru-RU" dirty="0">
                <a:cs typeface="Raavi" pitchFamily="34" charset="0"/>
              </a:rPr>
              <a:t> и личностные результаты.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0404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3796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Нормативно-правовая основа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6769" y="1362075"/>
            <a:ext cx="9793043" cy="3777622"/>
          </a:xfrm>
        </p:spPr>
        <p:txBody>
          <a:bodyPr/>
          <a:lstStyle/>
          <a:p>
            <a:r>
              <a:rPr lang="ru-RU" dirty="0">
                <a:latin typeface="+mj-lt"/>
                <a:cs typeface="Times New Roman" panose="02020603050405020304" pitchFamily="18" charset="0"/>
              </a:rPr>
              <a:t>Федеральный закон от 29.12.2021 № 273 – ФЗ «Об образовании в Российской Федерации» (с изм. и доп., вступ. в силу с 13.07.2021) и (с изм. и доп., вступ. в силу с 01.09.2021)</a:t>
            </a:r>
          </a:p>
          <a:p>
            <a:r>
              <a:rPr lang="ru-RU" dirty="0">
                <a:latin typeface="+mj-lt"/>
                <a:cs typeface="Times New Roman" panose="02020603050405020304" pitchFamily="18" charset="0"/>
              </a:rPr>
              <a:t>Приказ Министерства просвещения РФ от 31 мая 2021 г. N 286 "Об утверждении федерального государственного образовательного стандарта начального общего образования"</a:t>
            </a:r>
          </a:p>
          <a:p>
            <a:r>
              <a:rPr lang="ru-RU" sz="1400" b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ФГОС НОО (переход с 1 класса – 01.09.2022)</a:t>
            </a:r>
          </a:p>
          <a:p>
            <a:r>
              <a:rPr lang="ru-RU" sz="1400" dirty="0">
                <a:latin typeface="+mj-lt"/>
              </a:rPr>
              <a:t>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Приказ Министерства просвещения №287 «Об утверждении Федерального государственного образовательного стандарта основного общего образования», 31 мая 2021г.</a:t>
            </a:r>
          </a:p>
          <a:p>
            <a:r>
              <a:rPr lang="ru-RU" sz="1400" b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ФГОС ООО (переход с 5 класса – 01.09.2022)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43806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294" y="1194517"/>
            <a:ext cx="12031705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4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Безграмотными в 21 веке будут не те, </a:t>
            </a:r>
            <a:endParaRPr lang="ru-RU" sz="4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4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кто не умеет писать и читать, </a:t>
            </a:r>
            <a:endParaRPr lang="ru-RU" sz="4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4000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400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 кто не умеет учиться, </a:t>
            </a:r>
            <a:endParaRPr lang="ru-RU" sz="4000" dirty="0" smtClean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4000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разучиваться </a:t>
            </a:r>
            <a:r>
              <a:rPr lang="ru-RU" sz="400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переучиваться»</a:t>
            </a:r>
            <a:br>
              <a:rPr lang="ru-RU" sz="400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Эльвин</a:t>
            </a:r>
            <a:r>
              <a:rPr lang="ru-RU" sz="40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Тофлер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5180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1515" y="407963"/>
            <a:ext cx="10227212" cy="5936565"/>
          </a:xfrm>
        </p:spPr>
        <p:txBody>
          <a:bodyPr>
            <a:noAutofit/>
          </a:bodyPr>
          <a:lstStyle/>
          <a:p>
            <a:r>
              <a:rPr lang="ru-RU" sz="1600" dirty="0">
                <a:latin typeface="+mj-lt"/>
                <a:cs typeface="Times New Roman" panose="02020603050405020304" pitchFamily="18" charset="0"/>
              </a:rPr>
              <a:t>Главной задачей ФГОС третьего поколения заявлена конкретизация требований к обучающимся. Дело в том, что в предыдущей редакции Стандарт включал только общие установки на формирование определённых компетенций. Учебные учреждения сами решали, что именно и в каком классе изучать, поэтому образовательные программы разных школ отличались, а результаты обучения не были детализированы. </a:t>
            </a: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Новые </a:t>
            </a:r>
            <a:r>
              <a:rPr lang="ru-RU" sz="1600" dirty="0">
                <a:latin typeface="+mj-lt"/>
                <a:cs typeface="Times New Roman" panose="02020603050405020304" pitchFamily="18" charset="0"/>
              </a:rPr>
              <a:t>ФГОС определяют чёткие требования к предметным результатам по каждой учебной дисциплине</a:t>
            </a: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.</a:t>
            </a:r>
            <a:br>
              <a:rPr lang="ru-RU" sz="1600" dirty="0" smtClean="0">
                <a:latin typeface="+mj-lt"/>
                <a:cs typeface="Times New Roman" panose="02020603050405020304" pitchFamily="18" charset="0"/>
              </a:rPr>
            </a:b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+mj-lt"/>
                <a:cs typeface="Times New Roman" panose="02020603050405020304" pitchFamily="18" charset="0"/>
              </a:rPr>
            </a:b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‍Основные изменения, внесённые в проекты современных ФГОС: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Обеспечивают </a:t>
            </a:r>
            <a:r>
              <a:rPr lang="ru-RU" sz="1600" dirty="0">
                <a:latin typeface="+mj-lt"/>
                <a:cs typeface="Times New Roman" panose="02020603050405020304" pitchFamily="18" charset="0"/>
              </a:rPr>
              <a:t>вариативность содержания образовательных программ основного общего образования, возможность формирования программ разного уровня сложности и направленности с учетом потребностей и способностей обучающихся; </a:t>
            </a:r>
            <a:endParaRPr lang="ru-RU" sz="1600" dirty="0" smtClean="0">
              <a:latin typeface="+mj-lt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Устанавливают </a:t>
            </a:r>
            <a:r>
              <a:rPr lang="ru-RU" sz="1600" dirty="0">
                <a:latin typeface="+mj-lt"/>
                <a:cs typeface="Times New Roman" panose="02020603050405020304" pitchFamily="18" charset="0"/>
              </a:rPr>
              <a:t>вариативность сроков реализации программ (не только в сторону увеличения, но и в сторону сокращения); </a:t>
            </a:r>
            <a:endParaRPr lang="ru-RU" sz="1600" dirty="0" smtClean="0">
              <a:latin typeface="+mj-lt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Детализируют </a:t>
            </a:r>
            <a:r>
              <a:rPr lang="ru-RU" sz="1600" dirty="0">
                <a:latin typeface="+mj-lt"/>
                <a:cs typeface="Times New Roman" panose="02020603050405020304" pitchFamily="18" charset="0"/>
              </a:rPr>
              <a:t>условия реализации образовательных программ</a:t>
            </a: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+mj-lt"/>
                <a:cs typeface="Times New Roman" panose="02020603050405020304" pitchFamily="18" charset="0"/>
              </a:rPr>
              <a:t>Детализируют требования к результатам освоения учащимися программ ООО;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+mj-lt"/>
                <a:cs typeface="Times New Roman" panose="02020603050405020304" pitchFamily="18" charset="0"/>
              </a:rPr>
              <a:t> Оптимизируют требования к основной образовательной программе и рабочей программе;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+mj-lt"/>
                <a:cs typeface="Times New Roman" panose="02020603050405020304" pitchFamily="18" charset="0"/>
              </a:rPr>
              <a:t>Прописывают требования к организации электронного обучения и применению дистанционных образовательных </a:t>
            </a:r>
            <a:r>
              <a:rPr lang="ru-RU" sz="1600" dirty="0" smtClean="0">
                <a:latin typeface="+mj-lt"/>
                <a:cs typeface="Times New Roman" panose="02020603050405020304" pitchFamily="18" charset="0"/>
              </a:rPr>
              <a:t>технологий</a:t>
            </a:r>
          </a:p>
          <a:p>
            <a:pPr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867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5582" y="489527"/>
            <a:ext cx="10200782" cy="5421695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+mj-lt"/>
                <a:cs typeface="Times New Roman" panose="02020603050405020304" pitchFamily="18" charset="0"/>
              </a:rPr>
              <a:t>Чётко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прописаны обязательства образовательного учреждения (в частности, школы) перед учениками и родителями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Сделан акцент на развитие «мягких» навыков — </a:t>
            </a:r>
            <a:r>
              <a:rPr lang="ru-RU" dirty="0" err="1">
                <a:latin typeface="+mj-lt"/>
                <a:cs typeface="Times New Roman" panose="02020603050405020304" pitchFamily="18" charset="0"/>
              </a:rPr>
              <a:t>метапредметных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 и личностных.</a:t>
            </a:r>
            <a:br>
              <a:rPr lang="ru-RU" dirty="0">
                <a:latin typeface="+mj-lt"/>
                <a:cs typeface="Times New Roman" panose="02020603050405020304" pitchFamily="18" charset="0"/>
              </a:rPr>
            </a:br>
            <a:r>
              <a:rPr lang="ru-RU" dirty="0" smtClean="0">
                <a:latin typeface="+mj-lt"/>
                <a:cs typeface="Times New Roman" panose="02020603050405020304" pitchFamily="18" charset="0"/>
              </a:rPr>
              <a:t>Подробно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указан перечень предметных и </a:t>
            </a:r>
            <a:r>
              <a:rPr lang="ru-RU" dirty="0" err="1">
                <a:latin typeface="+mj-lt"/>
                <a:cs typeface="Times New Roman" panose="02020603050405020304" pitchFamily="18" charset="0"/>
              </a:rPr>
              <a:t>межпредметных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 навыков, которыми должен обладать ученик в рамках каждой дисциплины (уметь доказать, интерпретировать, оперировать понятиями, решать задачи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Расписан формат работы в рамках каждого предмета для развития этих навыков (проведение лабораторных работ, внеурочной деятельности и так далее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+mj-lt"/>
                <a:cs typeface="Times New Roman" panose="02020603050405020304" pitchFamily="18" charset="0"/>
              </a:rPr>
              <a:t>Зафиксированы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контрольные точки с конкретными результатами учеников (сочинение на 300 слов, словарный запас из 70 новых слов ежегодно и тому подобное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Строго обозначено, какие темы должны освоить дети в определённый год обучения. Содержание тем по новому ФГОС не рекомендовано менять местами (ранее это допускалось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Учитываются возрастные и психологические особенности учеников всех классов. Главное, чтобы ребята не были перегружены. Кроме того, в последнем образовательном стандарте уточнено минимальное и максимальное количество часов, необходимых для полноценной реализации основных образовательных программ. Определено базовое содержание программы воспитания, уточнены задачи и условия программы коррекционной работы с детьми с ОВЗ.</a:t>
            </a:r>
            <a:br>
              <a:rPr lang="ru-RU" dirty="0">
                <a:latin typeface="+mj-lt"/>
                <a:cs typeface="Times New Roman" panose="02020603050405020304" pitchFamily="18" charset="0"/>
              </a:rPr>
            </a:br>
            <a:r>
              <a:rPr lang="ru-RU" dirty="0">
                <a:latin typeface="+mj-lt"/>
                <a:cs typeface="Times New Roman" panose="02020603050405020304" pitchFamily="18" charset="0"/>
              </a:rPr>
              <a:t/>
            </a:r>
            <a:br>
              <a:rPr lang="ru-RU" dirty="0">
                <a:latin typeface="+mj-lt"/>
                <a:cs typeface="Times New Roman" panose="02020603050405020304" pitchFamily="18" charset="0"/>
              </a:rPr>
            </a:br>
            <a:r>
              <a:rPr lang="ru-RU" dirty="0">
                <a:latin typeface="+mj-lt"/>
                <a:cs typeface="Times New Roman" panose="02020603050405020304" pitchFamily="18" charset="0"/>
              </a:rPr>
              <a:t>Предполагается, что образовательные стандарты третьего поколения улучшат современную образовательную систему и конкретизируют её задачи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500" y="5911222"/>
            <a:ext cx="79057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Методологическая основа –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 -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подход.</a:t>
            </a:r>
          </a:p>
        </p:txBody>
      </p:sp>
    </p:spTree>
    <p:extLst>
      <p:ext uri="{BB962C8B-B14F-4D97-AF65-F5344CB8AC3E}">
        <p14:creationId xmlns:p14="http://schemas.microsoft.com/office/powerpoint/2010/main" xmlns="" val="371288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481" y="258619"/>
            <a:ext cx="11428459" cy="6428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884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655" y="815859"/>
            <a:ext cx="9004331" cy="502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3347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3646" y="1192306"/>
            <a:ext cx="894677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новых ФГОС требования к результатам разделили на тематические модули по предметам.</a:t>
            </a:r>
          </a:p>
          <a:p>
            <a:r>
              <a:rPr lang="ru-RU" dirty="0" smtClean="0"/>
              <a:t>Во ФГОС НОО тематические модули указали для учебных предметов</a:t>
            </a:r>
          </a:p>
          <a:p>
            <a:r>
              <a:rPr lang="ru-RU" dirty="0" smtClean="0"/>
              <a:t>«Изобразительное искусство», «Музыка», «Технология», «Физическая культура», «ОРКСЭ».</a:t>
            </a:r>
          </a:p>
          <a:p>
            <a:r>
              <a:rPr lang="ru-RU" dirty="0" smtClean="0"/>
              <a:t>ФГОС определяют обязательные для изучения модули. В них описали</a:t>
            </a:r>
          </a:p>
          <a:p>
            <a:r>
              <a:rPr lang="ru-RU" dirty="0" smtClean="0"/>
              <a:t>модули, которые можно изучать, если есть определенные </a:t>
            </a:r>
            <a:r>
              <a:rPr lang="ru-RU" dirty="0" err="1" smtClean="0"/>
              <a:t>природно</a:t>
            </a:r>
            <a:r>
              <a:rPr lang="ru-RU" dirty="0" smtClean="0"/>
              <a:t>-</a:t>
            </a:r>
          </a:p>
          <a:p>
            <a:r>
              <a:rPr lang="ru-RU" dirty="0" smtClean="0"/>
              <a:t>климатические условия, материально-техническое обеспечение и</a:t>
            </a:r>
          </a:p>
          <a:p>
            <a:r>
              <a:rPr lang="ru-RU" dirty="0" smtClean="0"/>
              <a:t>контингент учеников. Например, к ним отнесли «Растениеводство»,</a:t>
            </a:r>
          </a:p>
          <a:p>
            <a:r>
              <a:rPr lang="ru-RU" dirty="0" smtClean="0"/>
              <a:t>«Животноводство» учебного предмета «Технология».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506071" y="770965"/>
            <a:ext cx="8686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Предметная область ОДНКНР должна включать учебные курсы или модули, перечень которых школа определяет самостоятельно. Родители выбирают из этого перечня – по аналогии с ОРКСЭ.</a:t>
            </a:r>
          </a:p>
          <a:p>
            <a:endParaRPr lang="ru-RU" dirty="0" smtClean="0"/>
          </a:p>
          <a:p>
            <a:r>
              <a:rPr lang="ru-RU" dirty="0" smtClean="0"/>
              <a:t> Теперь изучение родного и второго иностранного языков можно организовать, если для этого есть условия в школе. При этом также надо получить заявления родителей.</a:t>
            </a:r>
          </a:p>
          <a:p>
            <a:endParaRPr lang="ru-RU" dirty="0" smtClean="0"/>
          </a:p>
          <a:p>
            <a:r>
              <a:rPr lang="ru-RU" dirty="0" smtClean="0"/>
              <a:t>Второй иностранный язык перестанет быть</a:t>
            </a:r>
          </a:p>
          <a:p>
            <a:r>
              <a:rPr lang="ru-RU" dirty="0" smtClean="0"/>
              <a:t>обязательным предметом.</a:t>
            </a:r>
          </a:p>
          <a:p>
            <a:endParaRPr lang="ru-RU" dirty="0" smtClean="0"/>
          </a:p>
          <a:p>
            <a:r>
              <a:rPr lang="ru-RU" dirty="0" smtClean="0"/>
              <a:t>В новых ФГОС указано, что обучать второму иностранному языку станут</a:t>
            </a:r>
          </a:p>
          <a:p>
            <a:r>
              <a:rPr lang="ru-RU" dirty="0" smtClean="0"/>
              <a:t>по заявлению учащихся или родителей и только при наличии в школе</a:t>
            </a:r>
          </a:p>
          <a:p>
            <a:r>
              <a:rPr lang="ru-RU" dirty="0" smtClean="0"/>
              <a:t>необходимых для этого условий.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3645" t="29794" r="28493" b="17309"/>
          <a:stretch/>
        </p:blipFill>
        <p:spPr>
          <a:xfrm>
            <a:off x="1252025" y="1139483"/>
            <a:ext cx="9958457" cy="46564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00894" y="469452"/>
            <a:ext cx="571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предметным результатам</a:t>
            </a:r>
            <a:endParaRPr lang="ru-RU" sz="2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9537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9562" t="29921" r="30358" b="28929"/>
          <a:stretch/>
        </p:blipFill>
        <p:spPr>
          <a:xfrm>
            <a:off x="1392648" y="905164"/>
            <a:ext cx="9303061" cy="537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520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9705" t="30059" r="29904" b="20091"/>
          <a:stretch/>
        </p:blipFill>
        <p:spPr>
          <a:xfrm>
            <a:off x="2096655" y="546670"/>
            <a:ext cx="8054109" cy="559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2967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9975" t="29507" r="30023" b="20091"/>
          <a:stretch/>
        </p:blipFill>
        <p:spPr>
          <a:xfrm>
            <a:off x="1502239" y="831274"/>
            <a:ext cx="8112815" cy="5749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2501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473" y="485188"/>
            <a:ext cx="10076872" cy="56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4420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963" y="255263"/>
            <a:ext cx="11253803" cy="63302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139082" y="179295"/>
            <a:ext cx="151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>
                <a:latin typeface="Arial Black" pitchFamily="34" charset="0"/>
              </a:rPr>
              <a:t>ноо</a:t>
            </a:r>
            <a:endParaRPr lang="ru-RU" sz="3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3749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6913"/>
          <a:stretch/>
        </p:blipFill>
        <p:spPr>
          <a:xfrm>
            <a:off x="815962" y="397165"/>
            <a:ext cx="11218752" cy="587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242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4306" y="1720840"/>
            <a:ext cx="71896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Планируемые</a:t>
            </a:r>
            <a:r>
              <a:rPr lang="ru-RU" dirty="0" smtClean="0"/>
              <a:t> </a:t>
            </a:r>
            <a:r>
              <a:rPr lang="ru-RU" b="1" dirty="0" smtClean="0"/>
              <a:t>результаты</a:t>
            </a:r>
            <a:r>
              <a:rPr lang="ru-RU" dirty="0" smtClean="0"/>
              <a:t> общего образования </a:t>
            </a:r>
            <a:r>
              <a:rPr lang="ru-RU" b="1" dirty="0" smtClean="0"/>
              <a:t>по</a:t>
            </a:r>
            <a:r>
              <a:rPr lang="ru-RU" dirty="0" smtClean="0"/>
              <a:t> </a:t>
            </a:r>
            <a:r>
              <a:rPr lang="ru-RU" b="1" dirty="0" smtClean="0"/>
              <a:t>ФГОС</a:t>
            </a:r>
            <a:r>
              <a:rPr lang="ru-RU" dirty="0" smtClean="0"/>
              <a:t> — это система обобщенных целей осуществления учебно-воспитательного процесса, которые могут дополняться или уточняться и подлежат оценке. Это способы обращения с учебным материалом, которые позволяют школьникам выполнять учебно-практические задачи в ходе обучения, целевые установки итогов освоения </a:t>
            </a:r>
            <a:r>
              <a:rPr lang="ru-RU" b="1" dirty="0" smtClean="0"/>
              <a:t>образовательной</a:t>
            </a:r>
            <a:r>
              <a:rPr lang="ru-RU" dirty="0" smtClean="0"/>
              <a:t> программы.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68824" y="4259996"/>
            <a:ext cx="88660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Выделяют три основные виды планируемых результатов: личностные, предметные и </a:t>
            </a:r>
            <a:r>
              <a:rPr lang="ru-RU" b="1" dirty="0" err="1" smtClean="0"/>
              <a:t>метапредметные</a:t>
            </a:r>
            <a:r>
              <a:rPr lang="ru-RU" b="1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22499"/>
          <a:stretch>
            <a:fillRect/>
          </a:stretch>
        </p:blipFill>
        <p:spPr>
          <a:xfrm>
            <a:off x="1559859" y="230365"/>
            <a:ext cx="9305365" cy="633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47313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36" y="365007"/>
            <a:ext cx="10467575" cy="588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483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91" y="393530"/>
            <a:ext cx="11492391" cy="6464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910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67" y="434191"/>
            <a:ext cx="11535524" cy="648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68510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97" y="434109"/>
            <a:ext cx="10844676" cy="610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6315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91" y="140701"/>
            <a:ext cx="11145484" cy="626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9478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107" y="221672"/>
            <a:ext cx="10691457" cy="601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44752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b="25105"/>
          <a:stretch/>
        </p:blipFill>
        <p:spPr>
          <a:xfrm>
            <a:off x="2117200" y="319006"/>
            <a:ext cx="7193054" cy="29968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t="13654" b="6447"/>
          <a:stretch/>
        </p:blipFill>
        <p:spPr>
          <a:xfrm>
            <a:off x="2117200" y="3315852"/>
            <a:ext cx="7193054" cy="323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90794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590" y="637309"/>
            <a:ext cx="10520846" cy="591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97528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17675"/>
          <a:stretch/>
        </p:blipFill>
        <p:spPr>
          <a:xfrm>
            <a:off x="1314040" y="1252634"/>
            <a:ext cx="10239680" cy="474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822840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2966</TotalTime>
  <Words>466</Words>
  <Application>Microsoft Office PowerPoint</Application>
  <PresentationFormat>Произвольный</PresentationFormat>
  <Paragraphs>56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Легкий дым</vt:lpstr>
      <vt:lpstr>НОВЫЕ ФГОС НОО И ФГОС ООО</vt:lpstr>
      <vt:lpstr>ФГОС — это федеральные государственные образовательные стандарты. Они представляют собой совокупность требований к программам образования.    </vt:lpstr>
      <vt:lpstr>Нормативно-правовая основа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НОВЫЕ ФГОС НОО И ФГОС ООО С УЧЕТОМ ГОСУДАРСТВЕННОЙ ПОЛИТИКИ В СФЕРЕ ОБРАЗОВАНИЯ</dc:title>
  <dc:creator>user</dc:creator>
  <cp:lastModifiedBy>Пользователь Asus</cp:lastModifiedBy>
  <cp:revision>42</cp:revision>
  <dcterms:created xsi:type="dcterms:W3CDTF">2022-02-10T07:00:21Z</dcterms:created>
  <dcterms:modified xsi:type="dcterms:W3CDTF">2022-02-28T06:24:44Z</dcterms:modified>
</cp:coreProperties>
</file>