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7"/>
  </p:notesMasterIdLst>
  <p:sldIdLst>
    <p:sldId id="262" r:id="rId2"/>
    <p:sldId id="276" r:id="rId3"/>
    <p:sldId id="286" r:id="rId4"/>
    <p:sldId id="256" r:id="rId5"/>
    <p:sldId id="257" r:id="rId6"/>
    <p:sldId id="258" r:id="rId7"/>
    <p:sldId id="259" r:id="rId8"/>
    <p:sldId id="260" r:id="rId9"/>
    <p:sldId id="290" r:id="rId10"/>
    <p:sldId id="266" r:id="rId11"/>
    <p:sldId id="268" r:id="rId12"/>
    <p:sldId id="267" r:id="rId13"/>
    <p:sldId id="272" r:id="rId14"/>
    <p:sldId id="270" r:id="rId15"/>
    <p:sldId id="271" r:id="rId16"/>
    <p:sldId id="274" r:id="rId17"/>
    <p:sldId id="263" r:id="rId18"/>
    <p:sldId id="261" r:id="rId19"/>
    <p:sldId id="291" r:id="rId20"/>
    <p:sldId id="275" r:id="rId21"/>
    <p:sldId id="289" r:id="rId22"/>
    <p:sldId id="281" r:id="rId23"/>
    <p:sldId id="273" r:id="rId24"/>
    <p:sldId id="285" r:id="rId25"/>
    <p:sldId id="283" r:id="rId26"/>
    <p:sldId id="287" r:id="rId27"/>
    <p:sldId id="288" r:id="rId28"/>
    <p:sldId id="277" r:id="rId29"/>
    <p:sldId id="280" r:id="rId30"/>
    <p:sldId id="282" r:id="rId31"/>
    <p:sldId id="264" r:id="rId32"/>
    <p:sldId id="265" r:id="rId33"/>
    <p:sldId id="278" r:id="rId34"/>
    <p:sldId id="279" r:id="rId35"/>
    <p:sldId id="284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8" autoAdjust="0"/>
    <p:restoredTop sz="94660"/>
  </p:normalViewPr>
  <p:slideViewPr>
    <p:cSldViewPr>
      <p:cViewPr varScale="1">
        <p:scale>
          <a:sx n="73" d="100"/>
          <a:sy n="73" d="100"/>
        </p:scale>
        <p:origin x="822" y="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37A4B5-B39F-4C33-BC30-62B30F1107AD}" type="datetimeFigureOut">
              <a:rPr lang="ru-RU" smtClean="0"/>
              <a:pPr/>
              <a:t>26.01.2024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478D96-6DF9-4CF3-A0A2-3DE3BA3956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503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78D96-6DF9-4CF3-A0A2-3DE3BA3956E5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76846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26.01.2024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247093"/>
            <a:ext cx="914501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prstClr val="black"/>
                </a:solidFill>
                <a:cs typeface="Amiri Quran" panose="00000500000000000000" pitchFamily="2" charset="-78"/>
              </a:rPr>
              <a:t>МУНИЦИПАЛЬНОЕ КАЗЕННОЕ УЧРЕЖДЕНИЕ «КУМТОРКАЛИНСКОЕ УПРАВЛЕНИЕ ОБРАЗОВАНИЯ»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32932" y="1340768"/>
            <a:ext cx="65852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Семинар-совещание: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00033" y="2452904"/>
            <a:ext cx="8464455" cy="1446550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Bahnschrift Condensed" panose="020B0502040204020203" pitchFamily="34" charset="0"/>
              </a:rPr>
              <a:t>         «</a:t>
            </a:r>
            <a:r>
              <a:rPr lang="ru-RU" sz="4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Bahnschrift Condensed" panose="020B0502040204020203" pitchFamily="34" charset="0"/>
              </a:rPr>
              <a:t>Введение ФООП </a:t>
            </a:r>
            <a:r>
              <a:rPr lang="ru-RU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Bahnschrift Condensed" panose="020B0502040204020203" pitchFamily="34" charset="0"/>
              </a:rPr>
              <a:t> </a:t>
            </a:r>
            <a:r>
              <a:rPr lang="ru-RU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Bahnschrift Condensed" panose="020B0502040204020203" pitchFamily="34" charset="0"/>
              </a:rPr>
              <a:t>с </a:t>
            </a:r>
            <a:r>
              <a:rPr lang="ru-RU" sz="4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Bahnschrift Condensed" panose="020B0502040204020203" pitchFamily="34" charset="0"/>
              </a:rPr>
              <a:t>1 сентября 2023 года»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400" y="5949280"/>
            <a:ext cx="459740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999406" y="796062"/>
            <a:ext cx="2512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 Black" panose="020B0A04020102020204" pitchFamily="34" charset="0"/>
              </a:rPr>
              <a:t>21 августа 2023 г.</a:t>
            </a:r>
            <a:endParaRPr lang="ru-RU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49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63852" y="3356992"/>
            <a:ext cx="5386966" cy="193899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Главные два документа для ОО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ФЗ-273 «Об образовании 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Федерации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и ФГОС.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ФОП – означает лишь, что реализовывать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ФГОС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ФЗ мы должны, ориентируясь на предложения ФОП.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45197" y="550496"/>
            <a:ext cx="39056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ФЗ-273 «Об образовании в РФ»</a:t>
            </a:r>
            <a:endParaRPr lang="ru-RU" sz="20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59752" y="1556792"/>
            <a:ext cx="3104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ФГОС НОО,ООО,СОО</a:t>
            </a:r>
            <a:endParaRPr lang="ru-RU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5536" y="2627620"/>
            <a:ext cx="29683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ФОП НОО,ООО,СОО</a:t>
            </a:r>
            <a:endParaRPr lang="ru-RU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Блок-схема: процесс 12"/>
          <p:cNvSpPr/>
          <p:nvPr/>
        </p:nvSpPr>
        <p:spPr>
          <a:xfrm>
            <a:off x="5076056" y="895372"/>
            <a:ext cx="2304256" cy="24614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процесс 13"/>
          <p:cNvSpPr/>
          <p:nvPr/>
        </p:nvSpPr>
        <p:spPr>
          <a:xfrm>
            <a:off x="3059832" y="1919562"/>
            <a:ext cx="2160240" cy="24614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процесс 14"/>
          <p:cNvSpPr/>
          <p:nvPr/>
        </p:nvSpPr>
        <p:spPr>
          <a:xfrm>
            <a:off x="899592" y="2976885"/>
            <a:ext cx="2304256" cy="24614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процесс 15"/>
          <p:cNvSpPr/>
          <p:nvPr/>
        </p:nvSpPr>
        <p:spPr>
          <a:xfrm>
            <a:off x="5076056" y="1141518"/>
            <a:ext cx="144016" cy="77804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Блок-схема: процесс 16"/>
          <p:cNvSpPr/>
          <p:nvPr/>
        </p:nvSpPr>
        <p:spPr>
          <a:xfrm>
            <a:off x="3059832" y="2174018"/>
            <a:ext cx="144016" cy="77804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Блок-схема: процесс 17"/>
          <p:cNvSpPr/>
          <p:nvPr/>
        </p:nvSpPr>
        <p:spPr>
          <a:xfrm>
            <a:off x="922472" y="3223030"/>
            <a:ext cx="144016" cy="99805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1324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404664"/>
            <a:ext cx="91440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введения обновленных ФГОС и ФООП</a:t>
            </a:r>
            <a:endParaRPr lang="ru-RU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9575664"/>
              </p:ext>
            </p:extLst>
          </p:nvPr>
        </p:nvGraphicFramePr>
        <p:xfrm>
          <a:off x="123568" y="1700809"/>
          <a:ext cx="8856985" cy="25787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0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9212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33144">
                <a:tc>
                  <a:txBody>
                    <a:bodyPr/>
                    <a:lstStyle/>
                    <a:p>
                      <a:r>
                        <a:rPr lang="ru-RU" dirty="0" smtClean="0"/>
                        <a:t>Класс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11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3144">
                <a:tc>
                  <a:txBody>
                    <a:bodyPr/>
                    <a:lstStyle/>
                    <a:p>
                      <a:r>
                        <a:rPr lang="ru-RU" dirty="0" smtClean="0"/>
                        <a:t>2022/23</a:t>
                      </a:r>
                      <a:r>
                        <a:rPr lang="ru-RU" baseline="0" dirty="0" smtClean="0"/>
                        <a:t> г.</a:t>
                      </a: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144">
                <a:tc>
                  <a:txBody>
                    <a:bodyPr/>
                    <a:lstStyle/>
                    <a:p>
                      <a:r>
                        <a:rPr lang="ru-RU" dirty="0" smtClean="0"/>
                        <a:t>2023/24 г.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3144">
                <a:tc>
                  <a:txBody>
                    <a:bodyPr/>
                    <a:lstStyle/>
                    <a:p>
                      <a:r>
                        <a:rPr lang="ru-RU" dirty="0" smtClean="0"/>
                        <a:t>2024/25 г.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15694">
                <a:tc gridSpan="12">
                  <a:txBody>
                    <a:bodyPr/>
                    <a:lstStyle/>
                    <a:p>
                      <a:r>
                        <a:rPr lang="ru-RU" dirty="0" smtClean="0"/>
                        <a:t>Обязательное введение ФГОС</a:t>
                      </a:r>
                    </a:p>
                    <a:p>
                      <a:r>
                        <a:rPr lang="ru-RU" dirty="0" smtClean="0"/>
                        <a:t>Ведение обновленных ФГОС по мере готовности</a:t>
                      </a:r>
                    </a:p>
                    <a:p>
                      <a:r>
                        <a:rPr lang="ru-RU" dirty="0" smtClean="0"/>
                        <a:t>Обучение в соответствии с ФГОС СОО до принятия приказа №732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15616" y="1124744"/>
            <a:ext cx="37591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Ведение ФГОС НОО,ООО,СОО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Блок-схема: процесс 5"/>
          <p:cNvSpPr/>
          <p:nvPr/>
        </p:nvSpPr>
        <p:spPr>
          <a:xfrm>
            <a:off x="7360200" y="3284984"/>
            <a:ext cx="720080" cy="144016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7360200" y="3573016"/>
            <a:ext cx="720080" cy="144016"/>
          </a:xfrm>
          <a:prstGeom prst="flowChartProcess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8" name="Блок-схема: процесс 7"/>
          <p:cNvSpPr/>
          <p:nvPr/>
        </p:nvSpPr>
        <p:spPr>
          <a:xfrm>
            <a:off x="7380312" y="3861048"/>
            <a:ext cx="720080" cy="144016"/>
          </a:xfrm>
          <a:prstGeom prst="flowChartProcess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15616" y="4293096"/>
            <a:ext cx="38234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Ведение ФООП НОО,ООО,СОО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2034649"/>
              </p:ext>
            </p:extLst>
          </p:nvPr>
        </p:nvGraphicFramePr>
        <p:xfrm>
          <a:off x="107504" y="4797152"/>
          <a:ext cx="8856985" cy="1472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0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9212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221363">
                <a:tc>
                  <a:txBody>
                    <a:bodyPr/>
                    <a:lstStyle/>
                    <a:p>
                      <a:r>
                        <a:rPr lang="ru-RU" dirty="0" smtClean="0"/>
                        <a:t>Класс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11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1363">
                <a:tc>
                  <a:txBody>
                    <a:bodyPr/>
                    <a:lstStyle/>
                    <a:p>
                      <a:r>
                        <a:rPr lang="ru-RU" dirty="0" smtClean="0"/>
                        <a:t>2023/24 г.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1340">
                <a:tc gridSpan="12">
                  <a:txBody>
                    <a:bodyPr/>
                    <a:lstStyle/>
                    <a:p>
                      <a:r>
                        <a:rPr lang="ru-RU" dirty="0" smtClean="0"/>
                        <a:t>Обязательное введение ФООП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Блок-схема: процесс 10"/>
          <p:cNvSpPr/>
          <p:nvPr/>
        </p:nvSpPr>
        <p:spPr>
          <a:xfrm>
            <a:off x="4319464" y="5611688"/>
            <a:ext cx="720080" cy="144016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932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764704"/>
            <a:ext cx="8424936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НОВЫЙ ФОП НОО</a:t>
            </a:r>
            <a:endParaRPr lang="ru-RU" sz="6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1916832"/>
            <a:ext cx="82809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ОБЗОР ИЗМЕНЕНИЙ</a:t>
            </a:r>
          </a:p>
          <a:p>
            <a:pPr algn="ctr"/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</a:t>
            </a:r>
            <a:r>
              <a:rPr lang="ru-RU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Минпросвещения</a:t>
            </a:r>
            <a:endPara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 18 мая 2023 года №372</a:t>
            </a:r>
          </a:p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(3909 страниц)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02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793" y="332656"/>
            <a:ext cx="85479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ФООП НОО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268760"/>
            <a:ext cx="2808312" cy="51160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ЦЕЛЕВОЙ РАЗДЕЛ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7504" y="1916832"/>
            <a:ext cx="2952328" cy="48245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endParaRPr lang="ru-RU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Целевой </a:t>
            </a:r>
            <a:r>
              <a:rPr lang="ru-RU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раздел определяет общее назначение, цели, задачи и планируемые результаты реализации ФОП НОО, а также способы определения достижения этих целей и результатов .</a:t>
            </a:r>
          </a:p>
          <a:p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Целевой </a:t>
            </a:r>
            <a:r>
              <a:rPr lang="ru-RU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раздел ФОП НОО включает</a:t>
            </a:r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:</a:t>
            </a:r>
          </a:p>
          <a:p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- пояснительную </a:t>
            </a:r>
            <a:r>
              <a:rPr lang="ru-RU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записку;</a:t>
            </a:r>
          </a:p>
          <a:p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- планируемые </a:t>
            </a:r>
            <a:r>
              <a:rPr lang="ru-RU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результаты освоения обучающимися ФОП НОО;</a:t>
            </a:r>
          </a:p>
          <a:p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- систему </a:t>
            </a:r>
            <a:r>
              <a:rPr lang="ru-RU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оценки достижения планируемых результатов освоения ФОП НОО .</a:t>
            </a:r>
          </a:p>
          <a:p>
            <a:endParaRPr lang="ru-RU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347864" y="1268760"/>
            <a:ext cx="2736304" cy="51160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СОДЕРЖАТЕЛЬНЫЙ РАЗДЕЛ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203848" y="1916831"/>
            <a:ext cx="2736304" cy="48245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endParaRPr lang="ru-RU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endParaRPr lang="ru-RU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endParaRPr lang="ru-RU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endParaRPr lang="ru-RU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endParaRPr lang="ru-RU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Содержательный </a:t>
            </a:r>
            <a:r>
              <a:rPr lang="ru-RU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раздел ФОП НОО включает </a:t>
            </a:r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программы</a:t>
            </a:r>
            <a:r>
              <a:rPr lang="ru-RU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, ориентированные на достижение предметных, </a:t>
            </a:r>
            <a:r>
              <a:rPr lang="ru-RU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метапредметных</a:t>
            </a:r>
            <a:r>
              <a:rPr lang="ru-RU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и личностных результатов</a:t>
            </a:r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:</a:t>
            </a:r>
          </a:p>
          <a:p>
            <a:pPr algn="ctr"/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- федеральные </a:t>
            </a:r>
            <a:r>
              <a:rPr lang="ru-RU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рабочие </a:t>
            </a:r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                            программы </a:t>
            </a:r>
            <a:r>
              <a:rPr lang="ru-RU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учебных предметов, курсов, </a:t>
            </a:r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дисциплин; </a:t>
            </a:r>
          </a:p>
          <a:p>
            <a:r>
              <a:rPr lang="ru-RU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-</a:t>
            </a:r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федеральная </a:t>
            </a:r>
            <a:r>
              <a:rPr lang="ru-RU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рабочая программа </a:t>
            </a:r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воспитания                      </a:t>
            </a:r>
          </a:p>
          <a:p>
            <a:pPr algn="ctr"/>
            <a:endParaRPr lang="ru-RU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endParaRPr lang="ru-RU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endParaRPr lang="ru-RU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endParaRPr lang="ru-RU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endParaRPr lang="ru-RU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228184" y="1268760"/>
            <a:ext cx="2808312" cy="51160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ОРГАНИЗАЦИОННЫЙ РАЗДЕЛ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084168" y="1916832"/>
            <a:ext cx="2952328" cy="47525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Организационный раздел ФОП НОО определяет общие рамки организации образовательной </a:t>
            </a:r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деятельности и включает:</a:t>
            </a:r>
          </a:p>
          <a:p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-</a:t>
            </a:r>
            <a:r>
              <a:rPr lang="ru-RU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федеральный учебный план, </a:t>
            </a:r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                                                 -</a:t>
            </a:r>
            <a:r>
              <a:rPr lang="ru-RU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федеральный календарный</a:t>
            </a:r>
          </a:p>
          <a:p>
            <a:r>
              <a:rPr lang="ru-RU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учебный график</a:t>
            </a:r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,</a:t>
            </a:r>
          </a:p>
          <a:p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-план внеурочной деятельности                               </a:t>
            </a:r>
            <a:r>
              <a:rPr lang="ru-RU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-федеральный календарный план воспитательной работы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3390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824" y="771539"/>
            <a:ext cx="89644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 в индивидуальных учебных планах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во внешней</a:t>
            </a: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внутренней оценке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333832" y="130391"/>
            <a:ext cx="575625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ЦЕЛЕВОЙ РАЗДЕЛ</a:t>
            </a:r>
            <a:endParaRPr lang="ru-RU" sz="4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824" y="1576272"/>
            <a:ext cx="4090680" cy="4001095"/>
          </a:xfrm>
          <a:prstGeom prst="rect">
            <a:avLst/>
          </a:prstGeom>
          <a:ln w="127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Индивидуальные учебные </a:t>
            </a:r>
            <a:r>
              <a:rPr lang="ru-RU" sz="2000" b="1" dirty="0">
                <a:solidFill>
                  <a:srgbClr val="FF0000"/>
                </a:solidFill>
              </a:rPr>
              <a:t>планы</a:t>
            </a:r>
          </a:p>
          <a:p>
            <a:pPr algn="ctr"/>
            <a:r>
              <a:rPr lang="ru-RU" dirty="0"/>
              <a:t>Добавили условие формирования</a:t>
            </a:r>
          </a:p>
          <a:p>
            <a:pPr algn="ctr"/>
            <a:r>
              <a:rPr lang="ru-RU" dirty="0"/>
              <a:t>индивидуальных учебных планов,</a:t>
            </a:r>
          </a:p>
          <a:p>
            <a:pPr algn="ctr"/>
            <a:r>
              <a:rPr lang="ru-RU" dirty="0"/>
              <a:t>в том числе для </a:t>
            </a:r>
            <a:r>
              <a:rPr lang="ru-RU" dirty="0" smtClean="0"/>
              <a:t>ускоренного обучения</a:t>
            </a:r>
            <a:r>
              <a:rPr lang="ru-RU" dirty="0"/>
              <a:t>. В них объем </a:t>
            </a:r>
            <a:r>
              <a:rPr lang="ru-RU" dirty="0" smtClean="0"/>
              <a:t>дневной и </a:t>
            </a:r>
            <a:r>
              <a:rPr lang="ru-RU" dirty="0"/>
              <a:t>недельной учебной </a:t>
            </a:r>
            <a:r>
              <a:rPr lang="ru-RU" dirty="0" smtClean="0"/>
              <a:t>нагрузки, организация </a:t>
            </a:r>
            <a:r>
              <a:rPr lang="ru-RU" dirty="0"/>
              <a:t>учебных и </a:t>
            </a:r>
            <a:r>
              <a:rPr lang="ru-RU" dirty="0" smtClean="0"/>
              <a:t>внеурочных мероприятий</a:t>
            </a:r>
            <a:r>
              <a:rPr lang="ru-RU" dirty="0"/>
              <a:t>, расписание </a:t>
            </a:r>
            <a:r>
              <a:rPr lang="ru-RU" dirty="0" smtClean="0"/>
              <a:t>занятий, объем </a:t>
            </a:r>
            <a:r>
              <a:rPr lang="ru-RU" dirty="0"/>
              <a:t>домашних заданий </a:t>
            </a:r>
            <a:r>
              <a:rPr lang="ru-RU" dirty="0" smtClean="0"/>
              <a:t>должны соответствовать требованиям, предусмотренным Гигиеническими нормативами </a:t>
            </a:r>
            <a:r>
              <a:rPr lang="ru-RU" dirty="0"/>
              <a:t>и </a:t>
            </a:r>
            <a:r>
              <a:rPr lang="ru-RU" dirty="0" err="1" smtClean="0"/>
              <a:t>Санитарноэпидемиологическими</a:t>
            </a:r>
            <a:endParaRPr lang="ru-RU" dirty="0"/>
          </a:p>
          <a:p>
            <a:pPr algn="ctr"/>
            <a:r>
              <a:rPr lang="ru-RU" dirty="0"/>
              <a:t>требованиями.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318178" y="1628800"/>
            <a:ext cx="4593656" cy="372409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Элементы внутренней оценки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/>
              <a:t>Теперь внутренняя </a:t>
            </a:r>
            <a:r>
              <a:rPr lang="ru-RU" dirty="0" smtClean="0"/>
              <a:t>оценка включает</a:t>
            </a:r>
            <a:r>
              <a:rPr lang="ru-RU" dirty="0"/>
              <a:t>:</a:t>
            </a:r>
          </a:p>
          <a:p>
            <a:pPr algn="ctr"/>
            <a:r>
              <a:rPr lang="ru-RU" dirty="0"/>
              <a:t>– стартовую диагностику;</a:t>
            </a:r>
          </a:p>
          <a:p>
            <a:pPr algn="ctr"/>
            <a:r>
              <a:rPr lang="ru-RU" dirty="0"/>
              <a:t>– текущую и </a:t>
            </a:r>
            <a:r>
              <a:rPr lang="ru-RU" dirty="0" smtClean="0"/>
              <a:t>тематическую оценки</a:t>
            </a:r>
            <a:r>
              <a:rPr lang="ru-RU" dirty="0"/>
              <a:t>;</a:t>
            </a:r>
          </a:p>
          <a:p>
            <a:pPr algn="ctr"/>
            <a:r>
              <a:rPr lang="ru-RU" dirty="0"/>
              <a:t>– итоговую оценку;</a:t>
            </a:r>
          </a:p>
          <a:p>
            <a:pPr algn="ctr"/>
            <a:r>
              <a:rPr lang="ru-RU" dirty="0"/>
              <a:t>– промежуточную аттестацию;</a:t>
            </a:r>
          </a:p>
          <a:p>
            <a:pPr algn="ctr"/>
            <a:r>
              <a:rPr lang="ru-RU" dirty="0"/>
              <a:t>– </a:t>
            </a:r>
            <a:r>
              <a:rPr lang="ru-RU" dirty="0" smtClean="0"/>
              <a:t>психолого-педагогическое наблюдение;</a:t>
            </a:r>
          </a:p>
          <a:p>
            <a:pPr algn="ctr"/>
            <a:r>
              <a:rPr lang="ru-RU" dirty="0"/>
              <a:t>– </a:t>
            </a:r>
            <a:r>
              <a:rPr lang="ru-RU" dirty="0" smtClean="0"/>
              <a:t>внутренний мониторинг образовательных достижений обучающихся</a:t>
            </a:r>
          </a:p>
          <a:p>
            <a:pPr algn="ctr"/>
            <a:endParaRPr lang="ru-RU" dirty="0" smtClean="0"/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Ранее в перечне было портфолио и отсутствовала промежуточная аттестация</a:t>
            </a: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21280" y="5321165"/>
            <a:ext cx="891521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</a:rPr>
              <a:t>Элементы внешней оценки</a:t>
            </a:r>
          </a:p>
          <a:p>
            <a:pPr algn="ctr"/>
            <a:r>
              <a:rPr lang="ru-RU" dirty="0"/>
              <a:t>Внешняя оценка теперь включает независимую оценку качества подготовки обучающихся и итоговую аттестацию. </a:t>
            </a:r>
            <a:r>
              <a:rPr lang="ru-RU" dirty="0" smtClean="0"/>
              <a:t> </a:t>
            </a:r>
            <a:r>
              <a:rPr lang="ru-RU" dirty="0" err="1" smtClean="0"/>
              <a:t>Минпросвещения</a:t>
            </a:r>
            <a:r>
              <a:rPr lang="ru-RU" dirty="0" smtClean="0"/>
              <a:t> </a:t>
            </a:r>
            <a:r>
              <a:rPr lang="ru-RU" dirty="0"/>
              <a:t>удалило те процедуры, на которые школа не может повлиять. Например, мониторинговые исследования муниципального, </a:t>
            </a:r>
            <a:r>
              <a:rPr lang="ru-RU" dirty="0" smtClean="0"/>
              <a:t>регионального и </a:t>
            </a:r>
            <a:r>
              <a:rPr lang="ru-RU" dirty="0"/>
              <a:t>федерального уровней.</a:t>
            </a:r>
          </a:p>
        </p:txBody>
      </p:sp>
    </p:spTree>
    <p:extLst>
      <p:ext uri="{BB962C8B-B14F-4D97-AF65-F5344CB8AC3E}">
        <p14:creationId xmlns:p14="http://schemas.microsoft.com/office/powerpoint/2010/main" val="3964838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30391"/>
            <a:ext cx="8856983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СОДЕРЖАТЕЛЬНЫЙ РАЗДЕЛ</a:t>
            </a:r>
            <a:endParaRPr lang="ru-RU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504" y="899832"/>
            <a:ext cx="525658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НОВЫЕ РАБОЧИЕ ПРОГРАММЫ</a:t>
            </a:r>
            <a:r>
              <a:rPr lang="ru-RU" b="1" dirty="0" smtClean="0">
                <a:solidFill>
                  <a:srgbClr val="FF0000"/>
                </a:solidFill>
              </a:rPr>
              <a:t>:</a:t>
            </a:r>
          </a:p>
          <a:p>
            <a:r>
              <a:rPr lang="ru-RU" b="1" dirty="0" smtClean="0"/>
              <a:t>-русский язык – п. 20 стр.18</a:t>
            </a:r>
          </a:p>
          <a:p>
            <a:r>
              <a:rPr lang="ru-RU" b="1" dirty="0" smtClean="0"/>
              <a:t>-литературное чтение – п.21 стр.60</a:t>
            </a:r>
          </a:p>
          <a:p>
            <a:r>
              <a:rPr lang="ru-RU" b="1" dirty="0" smtClean="0"/>
              <a:t>-родной (русский) язык – п.22 стр.99</a:t>
            </a:r>
          </a:p>
          <a:p>
            <a:r>
              <a:rPr lang="ru-RU" b="1" dirty="0" smtClean="0"/>
              <a:t>-родной (аварский) язык – п.24 стр.143</a:t>
            </a:r>
          </a:p>
          <a:p>
            <a:r>
              <a:rPr lang="ru-RU" b="1" dirty="0" smtClean="0"/>
              <a:t>-родной (даргинский) язык – п.36 стр.452</a:t>
            </a:r>
          </a:p>
          <a:p>
            <a:r>
              <a:rPr lang="ru-RU" b="1" dirty="0" smtClean="0"/>
              <a:t>-родной (кумыкский) язык – п.51 стр.857</a:t>
            </a:r>
          </a:p>
          <a:p>
            <a:r>
              <a:rPr lang="ru-RU" b="1" dirty="0" smtClean="0"/>
              <a:t>-родная (русская) литература – п.99. стр.2058</a:t>
            </a:r>
          </a:p>
          <a:p>
            <a:r>
              <a:rPr lang="ru-RU" b="1" dirty="0" smtClean="0"/>
              <a:t>-</a:t>
            </a:r>
            <a:r>
              <a:rPr lang="ru-RU" b="1" dirty="0"/>
              <a:t>р</a:t>
            </a:r>
            <a:r>
              <a:rPr lang="ru-RU" b="1" dirty="0" smtClean="0"/>
              <a:t>одная (аварская) литература – п.101 стр. 2103</a:t>
            </a:r>
          </a:p>
          <a:p>
            <a:r>
              <a:rPr lang="ru-RU" b="1" dirty="0" smtClean="0"/>
              <a:t>-родная (даргинская) литература – п.110 стр.2307</a:t>
            </a:r>
          </a:p>
          <a:p>
            <a:r>
              <a:rPr lang="ru-RU" b="1" dirty="0" smtClean="0"/>
              <a:t>-родная (кумыкская) литература – п. 121 стр. 2563</a:t>
            </a:r>
          </a:p>
          <a:p>
            <a:r>
              <a:rPr lang="ru-RU" b="1" dirty="0" smtClean="0"/>
              <a:t>-английский язык – п. 157 стр. 3287</a:t>
            </a:r>
          </a:p>
          <a:p>
            <a:r>
              <a:rPr lang="ru-RU" b="1" dirty="0" smtClean="0"/>
              <a:t>-математика – п.162 стр. 3474</a:t>
            </a:r>
          </a:p>
          <a:p>
            <a:r>
              <a:rPr lang="ru-RU" b="1" dirty="0" smtClean="0"/>
              <a:t>-окружающий мир – п.163 стр. 3503</a:t>
            </a:r>
          </a:p>
          <a:p>
            <a:r>
              <a:rPr lang="ru-RU" b="1" dirty="0" smtClean="0"/>
              <a:t>-ОРКСЭ – п.164 стр. 3533</a:t>
            </a:r>
          </a:p>
          <a:p>
            <a:r>
              <a:rPr lang="ru-RU" b="1" dirty="0" smtClean="0"/>
              <a:t>-ИЗО – п. 165 стр. 3556</a:t>
            </a:r>
          </a:p>
          <a:p>
            <a:r>
              <a:rPr lang="ru-RU" b="1" dirty="0" smtClean="0"/>
              <a:t>-музыка – п.166 стр. 3593</a:t>
            </a:r>
          </a:p>
          <a:p>
            <a:r>
              <a:rPr lang="ru-RU" b="1" dirty="0" smtClean="0"/>
              <a:t>-технология – п. 167 стр. 3643</a:t>
            </a:r>
          </a:p>
          <a:p>
            <a:r>
              <a:rPr lang="ru-RU" b="1" dirty="0" smtClean="0"/>
              <a:t>- Физическая культура – п. 168 стр. 3674</a:t>
            </a:r>
          </a:p>
          <a:p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580112" y="899832"/>
            <a:ext cx="34308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ПРОГРАММА </a:t>
            </a:r>
            <a:r>
              <a:rPr lang="ru-RU" sz="2000" b="1" dirty="0" smtClean="0">
                <a:solidFill>
                  <a:srgbClr val="FF0000"/>
                </a:solidFill>
              </a:rPr>
              <a:t>ВОСПИТАНИЯ</a:t>
            </a:r>
          </a:p>
          <a:p>
            <a:r>
              <a:rPr lang="ru-RU" sz="2000" dirty="0" smtClean="0"/>
              <a:t>           - п.170 стр. 3855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6907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0"/>
            <a:ext cx="8856983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ОРГАНИЗАЦИОННЫЙ РАЗДЕЛ</a:t>
            </a:r>
            <a:endParaRPr lang="ru-RU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6270759"/>
              </p:ext>
            </p:extLst>
          </p:nvPr>
        </p:nvGraphicFramePr>
        <p:xfrm>
          <a:off x="755579" y="769441"/>
          <a:ext cx="7344812" cy="612159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{616DA210-FB5B-4158-B5E0-FEB733F419BA}</a:tableStyleId>
              </a:tblPr>
              <a:tblGrid>
                <a:gridCol w="16790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90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9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40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40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954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3954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92997">
                <a:tc gridSpan="7"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Вариант №4  </a:t>
                      </a:r>
                    </a:p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Федеральный 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учебный план начального общего образования 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– 5-дневная учебная неделя, 2–4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– 6-дневная учебная неделя </a:t>
                      </a:r>
                      <a:r>
                        <a:rPr lang="ru-RU" sz="1100" b="1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изучением родного языка)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0288">
                <a:tc rowSpan="2"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Предметные области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Учебные предметы/ классы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gridSpan="4"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часов в неделю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часов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98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III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IV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1267">
                <a:tc gridSpan="2"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Обязательная часть</a:t>
                      </a:r>
                      <a:endParaRPr lang="ru-RU" sz="9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0288">
                <a:tc rowSpan="2"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</a:t>
                      </a:r>
                      <a:b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литературное чтение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</a:t>
                      </a:r>
                      <a:r>
                        <a:rPr lang="ru-RU" sz="9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язык</a:t>
                      </a:r>
                    </a:p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28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Литературное чтение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5005">
                <a:tc rowSpan="2"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Родной язык </a:t>
                      </a:r>
                      <a:r>
                        <a:rPr lang="ru-RU" sz="9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литературное чтение на родном языке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Родной язык </a:t>
                      </a:r>
                      <a:r>
                        <a:rPr lang="ru-RU" sz="9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или) государственный язык </a:t>
                      </a:r>
                      <a:r>
                        <a:rPr lang="ru-RU" sz="9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республики</a:t>
                      </a:r>
                      <a:r>
                        <a:rPr lang="ru-RU" sz="9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РФ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92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Литературное чтение на родном языке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1275">
                <a:tc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6027">
                <a:tc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 </a:t>
                      </a:r>
                      <a:b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информатика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6027">
                <a:tc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Обществознание и естествознание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Окружающий мир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83371">
                <a:tc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религиозных культур и светской этики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религиозных культур и светской этики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40288">
                <a:tc rowSpan="2"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Искусство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Музыка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92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Изобразительное искусство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45847">
                <a:tc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Технология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Технология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30438">
                <a:tc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40288">
                <a:tc gridSpan="2"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89281">
                <a:tc gridSpan="2"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Часть, формируемая участниками образовательных отношений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0288">
                <a:tc gridSpan="2"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Учебные недели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40288">
                <a:tc gridSpan="2"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часов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693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884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884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884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3345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587265">
                <a:tc gridSpan="2">
                  <a:txBody>
                    <a:bodyPr/>
                    <a:lstStyle/>
                    <a:p>
                      <a:pPr marL="36195" marR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Максимально допустимая недельная нагрузка, предусмотренная действующими санитарными правилами </a:t>
                      </a:r>
                      <a:r>
                        <a:rPr lang="ru-RU" sz="9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гигиеническими нормативами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33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000232" y="2285992"/>
            <a:ext cx="6858048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ФОП НОО п.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171.17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При наличии необходимых условий (кадровых, финансовых, материально-технических и иных) возможно деление классов на группы  при проведении учебных занятий, курсов, дисциплин (модулей).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 проведении занятий по родному языку в образовательных организациях,  в которых наряду с русским языком изучается родной язык (1–4 классы),  и по иностранному языку (2–4 классы) осуществляется деление классов  на две и более группы. При проведении учебных занятий в малокомплектных организациях допускается объединение в группы обучающихся по образовательным программам начального общего образования из нескольких классов.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388430"/>
            <a:ext cx="3548063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764704"/>
            <a:ext cx="8424936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НОВЫЙ ФОП ООО</a:t>
            </a:r>
            <a:endParaRPr lang="ru-RU" sz="6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1916832"/>
            <a:ext cx="82809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ОБЗОР ИЗМЕНЕНИЙ</a:t>
            </a:r>
          </a:p>
          <a:p>
            <a:pPr algn="ctr"/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</a:t>
            </a:r>
            <a:r>
              <a:rPr lang="ru-RU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Минпросвещения</a:t>
            </a:r>
            <a:endPara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 18 мая 2023 года №370</a:t>
            </a:r>
          </a:p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(5683 страниц)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431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793" y="332656"/>
            <a:ext cx="85479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ФООП ООО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268760"/>
            <a:ext cx="2808312" cy="51160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white"/>
                </a:solidFill>
              </a:rPr>
              <a:t>ЦЕЛЕВОЙ РАЗДЕЛ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504" y="1916832"/>
            <a:ext cx="2952328" cy="48245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 smtClean="0">
              <a:ln>
                <a:solidFill>
                  <a:prstClr val="black"/>
                </a:solidFill>
              </a:ln>
              <a:solidFill>
                <a:prstClr val="black"/>
              </a:solidFill>
            </a:endParaRPr>
          </a:p>
          <a:p>
            <a:endParaRPr lang="ru-RU" dirty="0" smtClean="0">
              <a:ln>
                <a:solidFill>
                  <a:prstClr val="black"/>
                </a:solidFill>
              </a:ln>
              <a:solidFill>
                <a:prstClr val="black"/>
              </a:solidFill>
            </a:endParaRPr>
          </a:p>
          <a:p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Целевой </a:t>
            </a:r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раздел определяет общее назначение, цели, задачи и планируемые результаты реализации ФОП </a:t>
            </a:r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ООО</a:t>
            </a:r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, а также способы определения достижения этих целей и результатов .</a:t>
            </a:r>
          </a:p>
          <a:p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Целевой </a:t>
            </a:r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раздел ФОП </a:t>
            </a:r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ООО </a:t>
            </a:r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включает</a:t>
            </a:r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:</a:t>
            </a:r>
          </a:p>
          <a:p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- пояснительную </a:t>
            </a:r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записку;</a:t>
            </a:r>
          </a:p>
          <a:p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- планируемые </a:t>
            </a:r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результаты освоения обучающимися ФОП </a:t>
            </a:r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ООО</a:t>
            </a:r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;</a:t>
            </a:r>
          </a:p>
          <a:p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- систему </a:t>
            </a:r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оценки достижения планируемых результатов освоения ФОП </a:t>
            </a:r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ООО </a:t>
            </a:r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.</a:t>
            </a:r>
          </a:p>
          <a:p>
            <a:endParaRPr lang="ru-RU" dirty="0">
              <a:ln>
                <a:solidFill>
                  <a:prstClr val="black"/>
                </a:solidFill>
              </a:ln>
              <a:solidFill>
                <a:prstClr val="black"/>
              </a:solidFill>
            </a:endParaRPr>
          </a:p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47864" y="1268760"/>
            <a:ext cx="2736304" cy="51160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white"/>
                </a:solidFill>
              </a:rPr>
              <a:t>СОДЕРЖАТЕЛЬНЫЙ РАЗДЕЛ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03848" y="1916831"/>
            <a:ext cx="2736304" cy="48245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ln>
                <a:solidFill>
                  <a:prstClr val="black"/>
                </a:solidFill>
              </a:ln>
              <a:solidFill>
                <a:prstClr val="black"/>
              </a:solidFill>
            </a:endParaRPr>
          </a:p>
          <a:p>
            <a:pPr algn="ctr"/>
            <a:endParaRPr lang="ru-RU" dirty="0">
              <a:ln>
                <a:solidFill>
                  <a:prstClr val="black"/>
                </a:solidFill>
              </a:ln>
              <a:solidFill>
                <a:prstClr val="black"/>
              </a:solidFill>
            </a:endParaRPr>
          </a:p>
          <a:p>
            <a:pPr algn="ctr"/>
            <a:endParaRPr lang="ru-RU" dirty="0" smtClean="0">
              <a:ln>
                <a:solidFill>
                  <a:prstClr val="black"/>
                </a:solidFill>
              </a:ln>
              <a:solidFill>
                <a:prstClr val="black"/>
              </a:solidFill>
            </a:endParaRPr>
          </a:p>
          <a:p>
            <a:pPr algn="ctr"/>
            <a:endParaRPr lang="ru-RU" dirty="0">
              <a:ln>
                <a:solidFill>
                  <a:prstClr val="black"/>
                </a:solidFill>
              </a:ln>
              <a:solidFill>
                <a:prstClr val="black"/>
              </a:solidFill>
            </a:endParaRPr>
          </a:p>
          <a:p>
            <a:pPr algn="ctr"/>
            <a:endParaRPr lang="ru-RU" dirty="0" smtClean="0">
              <a:ln>
                <a:solidFill>
                  <a:prstClr val="black"/>
                </a:solidFill>
              </a:ln>
              <a:solidFill>
                <a:prstClr val="black"/>
              </a:solidFill>
            </a:endParaRPr>
          </a:p>
          <a:p>
            <a:pPr algn="ctr"/>
            <a:endParaRPr lang="ru-RU" dirty="0">
              <a:ln>
                <a:solidFill>
                  <a:prstClr val="black"/>
                </a:solidFill>
              </a:ln>
              <a:solidFill>
                <a:prstClr val="black"/>
              </a:solidFill>
            </a:endParaRPr>
          </a:p>
          <a:p>
            <a:pPr algn="ctr"/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Содержательный </a:t>
            </a:r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раздел ФОП </a:t>
            </a:r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ООО </a:t>
            </a:r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включает </a:t>
            </a:r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программы</a:t>
            </a:r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, ориентированные на достижение предметных, </a:t>
            </a:r>
            <a:r>
              <a:rPr lang="ru-RU" dirty="0" err="1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метапредметных</a:t>
            </a:r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 и личностных результатов</a:t>
            </a:r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:</a:t>
            </a:r>
          </a:p>
          <a:p>
            <a:pPr algn="ctr"/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- федеральные </a:t>
            </a:r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рабочие </a:t>
            </a:r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                             программы </a:t>
            </a:r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учебных предметов, курсов, </a:t>
            </a:r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дисциплин; </a:t>
            </a:r>
          </a:p>
          <a:p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-</a:t>
            </a:r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федеральная </a:t>
            </a:r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рабочая программа </a:t>
            </a:r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воспитания                      </a:t>
            </a:r>
          </a:p>
          <a:p>
            <a:pPr algn="ctr"/>
            <a:endParaRPr lang="ru-RU" dirty="0">
              <a:ln>
                <a:solidFill>
                  <a:prstClr val="black"/>
                </a:solidFill>
              </a:ln>
              <a:solidFill>
                <a:prstClr val="black"/>
              </a:solidFill>
            </a:endParaRPr>
          </a:p>
          <a:p>
            <a:pPr algn="ctr"/>
            <a:endParaRPr lang="ru-RU" dirty="0" smtClean="0">
              <a:ln>
                <a:solidFill>
                  <a:prstClr val="black"/>
                </a:solidFill>
              </a:ln>
              <a:solidFill>
                <a:prstClr val="black"/>
              </a:solidFill>
            </a:endParaRPr>
          </a:p>
          <a:p>
            <a:pPr algn="ctr"/>
            <a:endParaRPr lang="ru-RU" dirty="0">
              <a:ln>
                <a:solidFill>
                  <a:prstClr val="black"/>
                </a:solidFill>
              </a:ln>
              <a:solidFill>
                <a:prstClr val="black"/>
              </a:solidFill>
            </a:endParaRPr>
          </a:p>
          <a:p>
            <a:pPr algn="ctr"/>
            <a:endParaRPr lang="ru-RU" dirty="0" smtClean="0">
              <a:ln>
                <a:solidFill>
                  <a:prstClr val="black"/>
                </a:solidFill>
              </a:ln>
              <a:solidFill>
                <a:prstClr val="black"/>
              </a:solidFill>
            </a:endParaRPr>
          </a:p>
          <a:p>
            <a:pPr algn="ctr"/>
            <a:endParaRPr lang="ru-RU" dirty="0">
              <a:ln>
                <a:solidFill>
                  <a:prstClr val="black"/>
                </a:solidFill>
              </a:ln>
              <a:solidFill>
                <a:prstClr val="black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228184" y="1268760"/>
            <a:ext cx="2808312" cy="51160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white"/>
                </a:solidFill>
              </a:rPr>
              <a:t>ОРГАНИЗАЦИОННЫЙ РАЗДЕЛ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084168" y="1916832"/>
            <a:ext cx="2952328" cy="47525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Организационный раздел ФОП </a:t>
            </a:r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ООО </a:t>
            </a:r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определяет общие рамки организации образовательной </a:t>
            </a:r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деятельности и включает:</a:t>
            </a:r>
          </a:p>
          <a:p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-</a:t>
            </a:r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федеральный учебный план, </a:t>
            </a:r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                                                  -</a:t>
            </a:r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федеральный календарный</a:t>
            </a:r>
          </a:p>
          <a:p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 учебный график</a:t>
            </a:r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,</a:t>
            </a:r>
          </a:p>
          <a:p>
            <a:r>
              <a:rPr lang="ru-RU" dirty="0" smtClean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-план внеурочной деятельности                               </a:t>
            </a:r>
            <a:r>
              <a:rPr lang="ru-RU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-федеральный календарный план воспитательной работы</a:t>
            </a:r>
          </a:p>
          <a:p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865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3832" y="130391"/>
            <a:ext cx="575625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ЦЕЛЕВОЙ РАЗДЕЛ</a:t>
            </a:r>
            <a:endParaRPr lang="ru-RU" sz="4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961388"/>
            <a:ext cx="8280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 в оценках: внешней, внутренней, личностных и предметных результатов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792385"/>
            <a:ext cx="3816424" cy="427809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Элементы внутренней оценки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>Внутренняя оценка включает:</a:t>
            </a:r>
          </a:p>
          <a:p>
            <a:r>
              <a:rPr lang="ru-RU" dirty="0"/>
              <a:t>– стартовую диагностику;</a:t>
            </a:r>
          </a:p>
          <a:p>
            <a:r>
              <a:rPr lang="ru-RU" dirty="0"/>
              <a:t>– текущую и </a:t>
            </a:r>
            <a:r>
              <a:rPr lang="ru-RU" dirty="0" smtClean="0"/>
              <a:t>тематическую оценку</a:t>
            </a:r>
            <a:r>
              <a:rPr lang="ru-RU" dirty="0"/>
              <a:t>;</a:t>
            </a:r>
          </a:p>
          <a:p>
            <a:r>
              <a:rPr lang="ru-RU" dirty="0"/>
              <a:t>– итоговую оценку;</a:t>
            </a:r>
          </a:p>
          <a:p>
            <a:r>
              <a:rPr lang="ru-RU" dirty="0"/>
              <a:t>– промежуточную аттестацию;</a:t>
            </a:r>
          </a:p>
          <a:p>
            <a:r>
              <a:rPr lang="ru-RU" dirty="0"/>
              <a:t>– </a:t>
            </a:r>
            <a:r>
              <a:rPr lang="ru-RU" dirty="0" smtClean="0"/>
              <a:t>психолого-педагогическое наблюдение</a:t>
            </a:r>
            <a:r>
              <a:rPr lang="ru-RU" dirty="0"/>
              <a:t>;</a:t>
            </a:r>
          </a:p>
          <a:p>
            <a:r>
              <a:rPr lang="ru-RU" dirty="0"/>
              <a:t>– внутренний мониторинг</a:t>
            </a:r>
          </a:p>
          <a:p>
            <a:r>
              <a:rPr lang="ru-RU" dirty="0"/>
              <a:t>образовательных достижений</a:t>
            </a:r>
          </a:p>
          <a:p>
            <a:r>
              <a:rPr lang="ru-RU" dirty="0" smtClean="0"/>
              <a:t>обучающихся</a:t>
            </a:r>
          </a:p>
          <a:p>
            <a:endParaRPr lang="ru-RU" dirty="0" smtClean="0"/>
          </a:p>
          <a:p>
            <a:r>
              <a:rPr lang="ru-RU" b="1" dirty="0" smtClean="0">
                <a:solidFill>
                  <a:srgbClr val="C00000"/>
                </a:solidFill>
              </a:rPr>
              <a:t>Ранее  в перечне отсутствовала промежуточная аттестация и  итоговая оценка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67945" y="2492896"/>
            <a:ext cx="4982840" cy="26776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Элементы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внешней оценки </a:t>
            </a:r>
            <a:r>
              <a:rPr lang="ru-RU" dirty="0" err="1"/>
              <a:t>Минпросвещения</a:t>
            </a:r>
            <a:r>
              <a:rPr lang="ru-RU" dirty="0"/>
              <a:t> удалило те процедуры, на которые школа не может повлиять – мониторинговые исследования муниципального, регионального и федерального уровней. Внешняя оценка теперь включает независимую оценку качества подготовки обучающихся и итоговую аттестацию.</a:t>
            </a:r>
          </a:p>
        </p:txBody>
      </p:sp>
    </p:spTree>
    <p:extLst>
      <p:ext uri="{BB962C8B-B14F-4D97-AF65-F5344CB8AC3E}">
        <p14:creationId xmlns:p14="http://schemas.microsoft.com/office/powerpoint/2010/main" val="704111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3832" y="130391"/>
            <a:ext cx="575625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ЦЕЛЕВОЙ РАЗДЕЛ</a:t>
            </a:r>
            <a:endParaRPr lang="ru-RU" sz="4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961388"/>
            <a:ext cx="5076055" cy="206210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личностных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результатов</a:t>
            </a:r>
          </a:p>
          <a:p>
            <a:r>
              <a:rPr lang="ru-RU" dirty="0" smtClean="0"/>
              <a:t> </a:t>
            </a:r>
            <a:r>
              <a:rPr lang="ru-RU" dirty="0"/>
              <a:t>Добавили, что достижение личностных результатов не выносится на итоговую оценку, а является предметом оценки </a:t>
            </a:r>
            <a:r>
              <a:rPr lang="ru-RU" dirty="0" smtClean="0"/>
              <a:t>эффективности воспитательной образовательной </a:t>
            </a:r>
            <a:r>
              <a:rPr lang="ru-RU" dirty="0"/>
              <a:t>деятельности школы и образовательных систем разного уровня.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925959" y="3140968"/>
            <a:ext cx="4572000" cy="150810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метапредметных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результатов </a:t>
            </a:r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/>
              <a:t>При </a:t>
            </a:r>
            <a:r>
              <a:rPr lang="ru-RU" dirty="0"/>
              <a:t>оценке </a:t>
            </a:r>
            <a:r>
              <a:rPr lang="ru-RU" dirty="0" err="1"/>
              <a:t>метапредметных</a:t>
            </a:r>
            <a:r>
              <a:rPr lang="ru-RU" dirty="0"/>
              <a:t> результатов теперь не надо оценивать у учеников овладение системой междисциплинарных (</a:t>
            </a:r>
            <a:r>
              <a:rPr lang="ru-RU" dirty="0" err="1"/>
              <a:t>межпредметных</a:t>
            </a:r>
            <a:r>
              <a:rPr lang="ru-RU" dirty="0"/>
              <a:t>) понятий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95936" y="4725144"/>
            <a:ext cx="4572000" cy="178510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предметных результатов </a:t>
            </a:r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/>
              <a:t>Удалили </a:t>
            </a:r>
            <a:r>
              <a:rPr lang="ru-RU" dirty="0"/>
              <a:t>фразу о том, что для оценки предметных результатов освоения ООП ООО используются критерии: знание и понимание, </a:t>
            </a:r>
            <a:r>
              <a:rPr lang="ru-RU" dirty="0" smtClean="0"/>
              <a:t>применение, функциональность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077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30391"/>
            <a:ext cx="8856983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СОДЕРЖАТЕЛЬНЫЙ РАЗДЕЛ</a:t>
            </a:r>
            <a:endParaRPr lang="ru-RU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504" y="899832"/>
            <a:ext cx="525658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НОВЫЕ РАБОЧИЕ ПРОГРАММЫ</a:t>
            </a:r>
            <a:r>
              <a:rPr lang="ru-RU" b="1" dirty="0" smtClean="0">
                <a:solidFill>
                  <a:srgbClr val="FF0000"/>
                </a:solidFill>
              </a:rPr>
              <a:t>:</a:t>
            </a:r>
          </a:p>
          <a:p>
            <a:r>
              <a:rPr lang="ru-RU" b="1" dirty="0" smtClean="0"/>
              <a:t>-русский язык – п. 19 стр.19</a:t>
            </a:r>
          </a:p>
          <a:p>
            <a:r>
              <a:rPr lang="ru-RU" b="1" dirty="0" smtClean="0"/>
              <a:t>-литература – п.20  стр.85</a:t>
            </a:r>
          </a:p>
          <a:p>
            <a:r>
              <a:rPr lang="ru-RU" b="1" dirty="0" smtClean="0"/>
              <a:t>-родной (русский) язык – п.21 стр.125</a:t>
            </a:r>
          </a:p>
          <a:p>
            <a:r>
              <a:rPr lang="ru-RU" b="1" dirty="0" smtClean="0"/>
              <a:t>-родной (аварский) язык – п.23 стр.192</a:t>
            </a:r>
          </a:p>
          <a:p>
            <a:r>
              <a:rPr lang="ru-RU" b="1" dirty="0" smtClean="0"/>
              <a:t>-родной (даргинский) язык – п.34 стр.618</a:t>
            </a:r>
          </a:p>
          <a:p>
            <a:r>
              <a:rPr lang="ru-RU" b="1" dirty="0" smtClean="0"/>
              <a:t>-родной (кумыкский) язык – п.48  стр.1188</a:t>
            </a:r>
          </a:p>
          <a:p>
            <a:r>
              <a:rPr lang="ru-RU" b="1" dirty="0" smtClean="0"/>
              <a:t>-родная (русская) литература – п.86. стр.2533</a:t>
            </a:r>
          </a:p>
          <a:p>
            <a:r>
              <a:rPr lang="ru-RU" b="1" dirty="0" smtClean="0"/>
              <a:t>-</a:t>
            </a:r>
            <a:r>
              <a:rPr lang="ru-RU" b="1" dirty="0"/>
              <a:t>р</a:t>
            </a:r>
            <a:r>
              <a:rPr lang="ru-RU" b="1" dirty="0" smtClean="0"/>
              <a:t>одная (аварская) литература – п.88  стр. 2593</a:t>
            </a:r>
          </a:p>
          <a:p>
            <a:r>
              <a:rPr lang="ru-RU" b="1" dirty="0" smtClean="0"/>
              <a:t>-родная (даргинская) литература – п.96  стр.2837</a:t>
            </a:r>
          </a:p>
          <a:p>
            <a:r>
              <a:rPr lang="ru-RU" b="1" dirty="0" smtClean="0"/>
              <a:t>-родная (кумыкская) литература – п. 107  стр. 3149</a:t>
            </a:r>
          </a:p>
          <a:p>
            <a:r>
              <a:rPr lang="ru-RU" b="1" dirty="0" smtClean="0"/>
              <a:t>-английский язык – п. 136 стр. 3921</a:t>
            </a:r>
          </a:p>
          <a:p>
            <a:r>
              <a:rPr lang="ru-RU" b="1" dirty="0" smtClean="0"/>
              <a:t>-математика  (базовый уровень)– п.146  стр. 4738</a:t>
            </a:r>
          </a:p>
          <a:p>
            <a:r>
              <a:rPr lang="ru-RU" b="1" dirty="0" smtClean="0"/>
              <a:t>-информатика (базовый уровень) – п. 148 стр. 4821</a:t>
            </a:r>
          </a:p>
          <a:p>
            <a:r>
              <a:rPr lang="ru-RU" b="1" dirty="0" smtClean="0"/>
              <a:t>-история – п. 150  стр. 4866</a:t>
            </a:r>
          </a:p>
          <a:p>
            <a:r>
              <a:rPr lang="ru-RU" b="1" dirty="0" smtClean="0"/>
              <a:t>-обществознание  – п.151 стр. 4940</a:t>
            </a:r>
          </a:p>
          <a:p>
            <a:r>
              <a:rPr lang="ru-RU" b="1" dirty="0" smtClean="0"/>
              <a:t>-география – п. 152 стр. 4980</a:t>
            </a:r>
          </a:p>
          <a:p>
            <a:r>
              <a:rPr lang="ru-RU" b="1" dirty="0" smtClean="0"/>
              <a:t>-физика (базовый уровень) – п. 153 стр. 5021</a:t>
            </a:r>
          </a:p>
          <a:p>
            <a:r>
              <a:rPr lang="ru-RU" b="1" dirty="0"/>
              <a:t>-химия (</a:t>
            </a:r>
            <a:r>
              <a:rPr lang="ru-RU" b="1" dirty="0" smtClean="0"/>
              <a:t>базовый уровень) </a:t>
            </a:r>
            <a:r>
              <a:rPr lang="ru-RU" b="1" dirty="0"/>
              <a:t>– п.155   стр. 5091</a:t>
            </a:r>
          </a:p>
          <a:p>
            <a:r>
              <a:rPr lang="ru-RU" b="1" dirty="0"/>
              <a:t>-биология (</a:t>
            </a:r>
            <a:r>
              <a:rPr lang="ru-RU" b="1" dirty="0" smtClean="0"/>
              <a:t>базовый уровень) </a:t>
            </a:r>
            <a:r>
              <a:rPr lang="ru-RU" b="1" dirty="0"/>
              <a:t>– п. 157  стр. 5144</a:t>
            </a:r>
          </a:p>
          <a:p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64088" y="1412776"/>
            <a:ext cx="3284874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-ОДНКНР – п.159  стр. 5240</a:t>
            </a:r>
          </a:p>
          <a:p>
            <a:r>
              <a:rPr lang="ru-RU" b="1" dirty="0" smtClean="0"/>
              <a:t>-ИЗО – п.160  стр. 5278</a:t>
            </a:r>
          </a:p>
          <a:p>
            <a:r>
              <a:rPr lang="ru-RU" b="1" dirty="0" smtClean="0"/>
              <a:t>-музыка – п. 161  стр. 5320</a:t>
            </a:r>
          </a:p>
          <a:p>
            <a:r>
              <a:rPr lang="ru-RU" b="1" dirty="0" smtClean="0"/>
              <a:t>-технология – п. 162  стр. 5359</a:t>
            </a:r>
          </a:p>
          <a:p>
            <a:r>
              <a:rPr lang="ru-RU" b="1" dirty="0" smtClean="0"/>
              <a:t>-физкультура  – п. 163. стр.5373</a:t>
            </a:r>
          </a:p>
          <a:p>
            <a:r>
              <a:rPr lang="ru-RU" b="1" dirty="0" smtClean="0"/>
              <a:t>-ОБЖ – п. 164  стр. 5573</a:t>
            </a:r>
          </a:p>
          <a:p>
            <a:endParaRPr lang="ru-RU" dirty="0" smtClean="0"/>
          </a:p>
          <a:p>
            <a:pPr marL="285750" indent="-285750">
              <a:buFontTx/>
              <a:buChar char="-"/>
            </a:pPr>
            <a:endParaRPr lang="ru-RU" dirty="0" smtClean="0"/>
          </a:p>
          <a:p>
            <a:pPr marL="285750" indent="-285750">
              <a:buFontTx/>
              <a:buChar char="-"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329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-23039"/>
            <a:ext cx="885698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ОРГАНИЗАЦИОННЫЙ РАЗДЕЛ</a:t>
            </a:r>
            <a:endParaRPr lang="ru-RU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4789141"/>
              </p:ext>
            </p:extLst>
          </p:nvPr>
        </p:nvGraphicFramePr>
        <p:xfrm>
          <a:off x="539552" y="643549"/>
          <a:ext cx="7272808" cy="656260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23472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472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99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99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2991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991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930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2930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67998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 err="1">
                          <a:effectLst/>
                          <a:latin typeface="Times New Roman" panose="02020603050405020304" pitchFamily="18" charset="0"/>
                          <a:ea typeface="OfficinaSansBoldITC"/>
                          <a:cs typeface="Times New Roman" panose="02020603050405020304" pitchFamily="18" charset="0"/>
                        </a:rPr>
                        <a:t>Вариант</a:t>
                      </a:r>
                      <a:r>
                        <a:rPr lang="en-US" sz="1000" b="1" dirty="0">
                          <a:effectLst/>
                          <a:latin typeface="Times New Roman" panose="02020603050405020304" pitchFamily="18" charset="0"/>
                          <a:ea typeface="OfficinaSansBoldITC"/>
                          <a:cs typeface="Times New Roman" panose="02020603050405020304" pitchFamily="18" charset="0"/>
                        </a:rPr>
                        <a:t> № </a:t>
                      </a:r>
                      <a:r>
                        <a:rPr lang="en-US" sz="1000" b="1" dirty="0" smtClean="0">
                          <a:effectLst/>
                          <a:latin typeface="Times New Roman" panose="02020603050405020304" pitchFamily="18" charset="0"/>
                          <a:ea typeface="OfficinaSansBoldITC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en-US" sz="1000" b="1" dirty="0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4107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Федеральный недельный учебный план основного общего образования для 6-дневной учебной недели (изучение родного и (или) государственного языка наряду с преподаванием на русском языке)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399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Предметные области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Учебные предметы 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классы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Количество часов в неделю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94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V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VI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VII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VIII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IX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470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Обязательная часть</a:t>
                      </a:r>
                      <a:endParaRPr lang="ru-RU" sz="9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732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Русский язык и литература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Русский язык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5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6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4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47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Литература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13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919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Родной язык и родная литература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Родной </a:t>
                      </a:r>
                      <a:r>
                        <a:rPr lang="ru-RU" sz="1000" b="1" dirty="0" smtClean="0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язык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10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305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Родная литература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5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753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Иностранные языки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15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7465"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Математика и информатика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Математ</a:t>
                      </a: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ика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5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5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10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147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 err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Алгебра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9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147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 err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Геометрия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6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147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Вероятность и статистика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147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Информатика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62688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Общественно-научные предметы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История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10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380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Обществознание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4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3115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География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8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14702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Естественнонаучные предметы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7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346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Химия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4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147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Биология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7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405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Основы духовно-нравственной культуры народов России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Основы духовно-нравственной культуры народов России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32421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 err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Искусство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Изобразительное искусство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343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Музыка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4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147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Технология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Технология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8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22385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Физическая культура и основы безопасности жизнедеятельности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Физическая культура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10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2294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 err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Основы</a:t>
                      </a:r>
                      <a:r>
                        <a:rPr lang="en-US" sz="1000" b="1" dirty="0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="1" dirty="0" err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безопасности</a:t>
                      </a:r>
                      <a:r>
                        <a:rPr lang="en-US" sz="1000" b="1" dirty="0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="1" dirty="0" err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жизнедеятельности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14702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Итого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30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33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34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35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164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22940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Часть, формируемая участниками образовательных отношений</a:t>
                      </a:r>
                      <a:endParaRPr lang="ru-RU" sz="9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8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14702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 err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Учебные</a:t>
                      </a:r>
                      <a:r>
                        <a:rPr lang="en-US" sz="1000" b="1" dirty="0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="1" dirty="0" err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недели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34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34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34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34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34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34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14702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Всего часов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88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1122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1190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1224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1224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5848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  <a:tr h="392219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Максимально допустимая недельная нагрузка (при 6-дневной неделе) в соответствии с санитарными правилами и гигиеническими нормативами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33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35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36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36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ea typeface="SchoolBookSanPin"/>
                          <a:cs typeface="Times New Roman" panose="02020603050405020304" pitchFamily="18" charset="0"/>
                        </a:rPr>
                        <a:t>172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716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551837"/>
            <a:ext cx="58143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!!!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модуля «Введение в Новейшую историю России» в курсе «История России» количество часов на изучение учебного предмета «История» в 9 классе рекомендуется увеличить на 17 учебных часов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ФООП ООО в п.150 на стр.4847 есть пояснения как реализовать курс «Введение в Новейшую историю России»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03315" y="548680"/>
            <a:ext cx="27735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ВАЖНО!</a:t>
            </a:r>
            <a:endParaRPr lang="ru-RU" sz="5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4401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916832"/>
            <a:ext cx="77768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!!!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1,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3–5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вариантов федерального учебного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плана НОО и 1, 3-6 вариантов федерального учебного плана ООО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часов на физическую культуру составляет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2 часа,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час рекомендуется реализовывать образовательной организацией за счет часов части, формируемой участниками образовательных отношений, часов внеурочной деятельности и (или) за счёт посещения обучающимися спортивных секций, школьных спортивных клубов, включая использование учебных модулей по видам спорта.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03315" y="548680"/>
            <a:ext cx="27735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ВАЖНО!</a:t>
            </a:r>
            <a:endParaRPr lang="ru-RU" sz="5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8176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3315" y="548680"/>
            <a:ext cx="27735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ВАЖНО!</a:t>
            </a:r>
            <a:endParaRPr lang="ru-RU" sz="5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916832"/>
            <a:ext cx="741682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!!!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Время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отведённое на внеурочную деятельность,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учитывается  при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определении максимально допустимой недельной учебной нагрузки обучающихся, но учитывается при определении объёмов финансирования, направляемых на реализацию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ФОП НОО, ФОП ООО, ФОП СОО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0082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2428860" y="2714620"/>
            <a:ext cx="6286544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Слайд. 167.16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 При проведении занятий по родному (нерусскому) языку из числа языков народов Российской Федерации в общеобразовательных организациях, где наряду с русским языком изучается родной (нерусский) язык,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осуществляется деление класса на две и более группы при наличии потребности в изучении нескольких родных языков народов Российской Федерации, государственных языков республик.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388430"/>
            <a:ext cx="3548063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4192" y="332656"/>
            <a:ext cx="8424936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НОВЫЙ ФОП СОО</a:t>
            </a:r>
            <a:endParaRPr lang="ru-RU" sz="6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8" y="1916832"/>
            <a:ext cx="82809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ОБЗОР ИЗМЕНЕНИЙ</a:t>
            </a:r>
          </a:p>
          <a:p>
            <a:pPr algn="ctr"/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</a:t>
            </a:r>
            <a:r>
              <a:rPr lang="ru-RU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Минпросвещения</a:t>
            </a:r>
            <a:endPara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 18 мая 2023 года №371</a:t>
            </a:r>
          </a:p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(3302 страниц)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9506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30391"/>
            <a:ext cx="8856983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СОДЕРЖАТЕЛЬНЫЙ РАЗДЕЛ</a:t>
            </a:r>
            <a:endParaRPr lang="ru-RU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582341"/>
            <a:ext cx="756084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Добавили 73 федеральных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рабочих программы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родным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языкам субъектов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РФ с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разделением на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родной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государственный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языки, а также по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литературному чтению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родном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языке субъектов РФ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 среди них нет рабочей программы  на аварском, даргинском, кумыкском  языках.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Появились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федеральные рабочие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программы: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по иностранным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языкам на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базовом и углубленном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уровне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математике –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базовый 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углубленный уровень;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информатике –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базовый 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углубленный уровень;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физике – базовый 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углубленный уровень;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химии – базовый 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углубленный уровень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биологии –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базовый 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углубленный уровень;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истории,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обществознанию, географии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для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углубленного уровня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физкультуре.</a:t>
            </a:r>
          </a:p>
        </p:txBody>
      </p:sp>
    </p:spTree>
    <p:extLst>
      <p:ext uri="{BB962C8B-B14F-4D97-AF65-F5344CB8AC3E}">
        <p14:creationId xmlns:p14="http://schemas.microsoft.com/office/powerpoint/2010/main" val="3534744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413338"/>
            <a:ext cx="59584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организация обеспечивает реализацию учебных планов одного или нескольких профилей обучения: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естественно-научного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гуманитарного, социально-экономического, технологического, универсального. 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388430"/>
            <a:ext cx="3548063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544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53542" y="1985455"/>
            <a:ext cx="672291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Учебный план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ФОП СОО 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(или) индивидуальный учебный план должны содержать не менее 13 учебных предметов («Русский язык», «Литература», «Иностранный язык», «Математика», «Информатика», «История», «Обществознание», «География», «Физика», «Химия», «Биология», «Физическая культура», «Основы безопасности жизнедеятельности») и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предусматривать изучение не менее 2 учебных предметов на углубленном уровне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соответствующей профилю обучения предметной области и (или) смежной с ней предметной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области.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388430"/>
            <a:ext cx="3548063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7648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4723286"/>
              </p:ext>
            </p:extLst>
          </p:nvPr>
        </p:nvGraphicFramePr>
        <p:xfrm>
          <a:off x="323528" y="454470"/>
          <a:ext cx="7056783" cy="6226002"/>
        </p:xfrm>
        <a:graphic>
          <a:graphicData uri="http://schemas.openxmlformats.org/drawingml/2006/table">
            <a:tbl>
              <a:tblPr firstRow="1" firstCol="1" bandRow="1"/>
              <a:tblGrid>
                <a:gridCol w="18103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21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811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69743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Предметная область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Учебный предмет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Уровень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6-ти дневная неделя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97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Количество часов в неделю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97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 класс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 класс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9743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Обязательная часть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9743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Русский язык и литература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Русский язык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97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Литература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9743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Родной язык и родная литература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Родной язык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12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Родная литература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97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Иностранные языки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Иностранный язык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5222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Математика и информатика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Алгебра и начала математического анализа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97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Геометрия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49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Вероятность и статистика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697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Информатика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69743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Естественно-научные предметы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Физика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697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Химия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697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Биология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69743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Общественно-научные предметы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История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697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Обществознание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697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География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69743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Физическая культура, основы безопасности жизнедеятельности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Физическая культура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3624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Основы безопасности жизнедеятельности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3149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Индивидуальный проект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69743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ИТОГО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29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35097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Часть, формируемая участниками образовательных отношений</a:t>
                      </a:r>
                      <a:endParaRPr lang="ru-RU" sz="1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69743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Учебные недели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69743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Всего часов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415133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Максимально допустимая недельная нагрузка в соответствии с действующими санитарными правилами и нормами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50405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допустимая нагрузка за период обучения в 10–11-х классах в соответствии с действующими санитарными правилами и нормами в часах, итого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2516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679" marR="286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10480" y="-99392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Универсальный профиль с изучением родного языка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109032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274838"/>
            <a:ext cx="66064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Универсальный профиль ориентирован, в первую очередь, на обучающихся, чей выбор «не вписывается» в рамки заданных выше профилей. При этом образовательная организация самостоятельно определяет не менее 2 учебных предметов, изучаемых на углубленном уровне.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388430"/>
            <a:ext cx="3548063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873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2636912"/>
            <a:ext cx="741682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старшей школе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часть, формируемую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участниками образовательных отношений выделяется 40%.                                                    Во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всех 19 вариантов федеральных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учебных планов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формируемую часть отведено время, где то это 2 часа, где то 3,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больше всего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часов отведено в универсальном профиле, потому что в основной части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нет углублений, и именно в формируемой части часы на углубление здесь зарезервированы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Их оттуда необходимо взять и вставлять в формируемой части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углубление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 должен быть запротоколирован и аргументирован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и опрос учащегося зафиксирован в протоколе.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68" y="526242"/>
            <a:ext cx="3548063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412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9225265"/>
              </p:ext>
            </p:extLst>
          </p:nvPr>
        </p:nvGraphicFramePr>
        <p:xfrm>
          <a:off x="611560" y="1397000"/>
          <a:ext cx="7992887" cy="4348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0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3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889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Предмет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Кол-во часов</a:t>
                      </a:r>
                    </a:p>
                    <a:p>
                      <a:r>
                        <a:rPr lang="ru-RU" dirty="0" smtClean="0"/>
                        <a:t>Базовый</a:t>
                      </a:r>
                      <a:r>
                        <a:rPr lang="ru-RU" baseline="0" dirty="0" smtClean="0"/>
                        <a:t> уровень </a:t>
                      </a:r>
                      <a:r>
                        <a:rPr lang="ru-RU" dirty="0" smtClean="0"/>
                        <a:t> 10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err="1" smtClean="0"/>
                        <a:t>кл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Кол-во часов Углубленный</a:t>
                      </a:r>
                      <a:r>
                        <a:rPr lang="ru-RU" baseline="0" dirty="0" smtClean="0"/>
                        <a:t> уровень 10 </a:t>
                      </a:r>
                      <a:r>
                        <a:rPr lang="ru-RU" baseline="0" dirty="0" err="1" smtClean="0"/>
                        <a:t>кл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Литература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r>
                        <a:rPr lang="ru-RU" baseline="0" dirty="0" smtClean="0"/>
                        <a:t> ч.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 ч.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Английский</a:t>
                      </a:r>
                      <a:r>
                        <a:rPr lang="ru-RU" baseline="0" dirty="0" smtClean="0"/>
                        <a:t> язык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 ч.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 ч.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Математика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 ч. (2/2/1)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 ч.</a:t>
                      </a:r>
                      <a:r>
                        <a:rPr lang="ru-RU" baseline="0" dirty="0" smtClean="0"/>
                        <a:t> (4/3/1)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Информатика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 ч.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 ч.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Физика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 ч.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 ч.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Химия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 ч.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 ч.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Биология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 ч.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 ч.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История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 ч.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 ч.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Обществознание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 ч.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 ч.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География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 ч.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mtClean="0"/>
                        <a:t>3 ч.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8722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2348880"/>
            <a:ext cx="70567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 ФООП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обязательным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сентября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обучающихся всех классов (с первого по одиннадцатый) всех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образовательных организаций, реализующих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начального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общего, основного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общего, среднего общего образования.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этом в 2023/24 учебном году 11 классы могут продолжить обучение по учебным планам, соответствующим ФГОС среднего общего образования до вступления в силу изменений 2022 года.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544" y="539314"/>
            <a:ext cx="3548063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0705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412776"/>
            <a:ext cx="885698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есмотря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то, что в 2023/24 учебном году 11 классы могут продолжить обучение по учебным планам, соответствующим ФГОС среднего общего образования (далее – ФГОС СОО) до вступления в силу изменений 2022 года, рабочие программы по обязательным для непосредственного применения учебным предметам (русский язык, литература, история, обществознание, география, ОБЖ), уже включенным в учебный план 11 классов, должны быть приведены в соответствие с федеральными рабочими программами по этим учебным предметам в части содержания и планируемых результатов.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например, в содержание федеральной рабочей программы по литературе в 11 классе включены обязательные для изучения произведения В.О. Богомолова «В августе сорок четвертого», А.А. Фадеева «Молодая гвардия», значит, в рабочую программу по литературе в 11 классе в 2023/24 учебном году в обязательном порядке должно быть включено изучение этих произведений.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этом если учебный предмет (например, география) не был включен в учебный план 11 класса в 2023/24 учебном году, дополнительно включать его не нужно. Кроме того, не предполагается внесение изменений в рабочие программы по учебным предметам, включенным в учебный план 11 класса согласно ФГОС СОО до вступления в силу изменений 2022 года, (например, естествознание, право, экономика).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116660" y="332656"/>
            <a:ext cx="49092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РАЗЪЯСНЕНИЕ: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733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582341"/>
            <a:ext cx="639045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учебном плане должно быть предусмотрено выполнение обучающимися индивидуального(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ых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проекта(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Индивидуальный проект выполняется обучающимся самостоятельно под руководством учителя (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тьютора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по выбранной теме в рамках одного или нескольких изучаемых учебных предметов, курсов в любой избранной области деятельности: познавательной, практической, учебно-исследовательской, социальной, художественно-творческой, иной. 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388430"/>
            <a:ext cx="3548063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9667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052736"/>
            <a:ext cx="3168352" cy="138499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8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</a:t>
            </a:r>
          </a:p>
          <a:p>
            <a:r>
              <a:rPr lang="ru-RU" sz="28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календарный</a:t>
            </a:r>
          </a:p>
          <a:p>
            <a:r>
              <a:rPr lang="ru-RU" sz="28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учебный </a:t>
            </a:r>
            <a:r>
              <a:rPr lang="ru-RU" sz="2800" b="1" dirty="0" smtClean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график</a:t>
            </a:r>
            <a:endParaRPr lang="ru-RU" sz="2800" b="1" dirty="0">
              <a:ln w="11430"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75856" y="1057336"/>
            <a:ext cx="551376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Установили, что учебный </a:t>
            </a:r>
            <a:r>
              <a:rPr lang="ru-RU" dirty="0" smtClean="0"/>
              <a:t>год в </a:t>
            </a:r>
            <a:r>
              <a:rPr lang="ru-RU" dirty="0"/>
              <a:t>образовательной </a:t>
            </a:r>
            <a:r>
              <a:rPr lang="ru-RU" dirty="0" smtClean="0"/>
              <a:t>организации заканчивается </a:t>
            </a:r>
            <a:r>
              <a:rPr lang="ru-RU" dirty="0"/>
              <a:t>26 мая, а не 20 </a:t>
            </a:r>
            <a:r>
              <a:rPr lang="ru-RU" dirty="0" smtClean="0"/>
              <a:t>мая, как </a:t>
            </a:r>
            <a:r>
              <a:rPr lang="ru-RU" dirty="0"/>
              <a:t>было в предыдущей </a:t>
            </a:r>
            <a:r>
              <a:rPr lang="ru-RU" dirty="0" smtClean="0"/>
              <a:t>версии ФООП.</a:t>
            </a:r>
          </a:p>
          <a:p>
            <a:r>
              <a:rPr lang="ru-RU" b="1" dirty="0"/>
              <a:t>Продолжительность учебных четвертей </a:t>
            </a:r>
            <a:r>
              <a:rPr lang="ru-RU" b="1" dirty="0" smtClean="0"/>
              <a:t>:</a:t>
            </a:r>
          </a:p>
          <a:p>
            <a:r>
              <a:rPr lang="ru-RU" dirty="0" smtClean="0"/>
              <a:t>I </a:t>
            </a:r>
            <a:r>
              <a:rPr lang="ru-RU" dirty="0"/>
              <a:t>четверть – 8 учебных недель (для </a:t>
            </a:r>
            <a:r>
              <a:rPr lang="ru-RU" dirty="0" smtClean="0"/>
              <a:t>1–9 классов</a:t>
            </a:r>
            <a:r>
              <a:rPr lang="ru-RU" dirty="0"/>
              <a:t>); </a:t>
            </a:r>
            <a:endParaRPr lang="ru-RU" dirty="0" smtClean="0"/>
          </a:p>
          <a:p>
            <a:r>
              <a:rPr lang="ru-RU" dirty="0" smtClean="0"/>
              <a:t>II </a:t>
            </a:r>
            <a:r>
              <a:rPr lang="ru-RU" dirty="0"/>
              <a:t>четверть – 8 учебных недель </a:t>
            </a:r>
            <a:r>
              <a:rPr lang="ru-RU" dirty="0" smtClean="0"/>
              <a:t> (</a:t>
            </a:r>
            <a:r>
              <a:rPr lang="ru-RU" dirty="0"/>
              <a:t>для </a:t>
            </a:r>
            <a:r>
              <a:rPr lang="ru-RU" dirty="0" smtClean="0"/>
              <a:t>1–9 классов</a:t>
            </a:r>
            <a:r>
              <a:rPr lang="ru-RU" dirty="0"/>
              <a:t>); </a:t>
            </a:r>
            <a:endParaRPr lang="ru-RU" dirty="0" smtClean="0"/>
          </a:p>
          <a:p>
            <a:r>
              <a:rPr lang="ru-RU" dirty="0" smtClean="0"/>
              <a:t>III </a:t>
            </a:r>
            <a:r>
              <a:rPr lang="ru-RU" dirty="0"/>
              <a:t>четверть – 11 учебных недель (для </a:t>
            </a:r>
            <a:r>
              <a:rPr lang="ru-RU" dirty="0" smtClean="0"/>
              <a:t>2–9 классов),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    10 </a:t>
            </a:r>
            <a:r>
              <a:rPr lang="ru-RU" dirty="0"/>
              <a:t>учебных недель (для 1 классов</a:t>
            </a:r>
            <a:r>
              <a:rPr lang="ru-RU" dirty="0" smtClean="0"/>
              <a:t>);</a:t>
            </a:r>
          </a:p>
          <a:p>
            <a:r>
              <a:rPr lang="ru-RU" dirty="0" smtClean="0"/>
              <a:t> </a:t>
            </a:r>
            <a:r>
              <a:rPr lang="ru-RU" dirty="0"/>
              <a:t>IV четверть – 7 учебных недель (для </a:t>
            </a:r>
            <a:r>
              <a:rPr lang="ru-RU" dirty="0" smtClean="0"/>
              <a:t>1–9 </a:t>
            </a:r>
            <a:r>
              <a:rPr lang="ru-RU" dirty="0"/>
              <a:t>классов</a:t>
            </a:r>
            <a:r>
              <a:rPr lang="ru-RU" dirty="0" smtClean="0"/>
              <a:t>).</a:t>
            </a:r>
          </a:p>
          <a:p>
            <a:r>
              <a:rPr lang="ru-RU" b="1" dirty="0"/>
              <a:t>Продолжительность </a:t>
            </a:r>
            <a:r>
              <a:rPr lang="ru-RU" b="1" dirty="0" smtClean="0"/>
              <a:t>каникул: </a:t>
            </a:r>
            <a:endParaRPr lang="ru-RU" b="1" dirty="0"/>
          </a:p>
          <a:p>
            <a:r>
              <a:rPr lang="ru-RU" dirty="0" smtClean="0"/>
              <a:t>После I </a:t>
            </a:r>
            <a:r>
              <a:rPr lang="ru-RU" dirty="0"/>
              <a:t>четверти (осенние каникулы) – 9 </a:t>
            </a:r>
            <a:r>
              <a:rPr lang="ru-RU" dirty="0" smtClean="0"/>
              <a:t>дней           (</a:t>
            </a:r>
            <a:r>
              <a:rPr lang="ru-RU" dirty="0"/>
              <a:t>для </a:t>
            </a:r>
            <a:r>
              <a:rPr lang="ru-RU" dirty="0" smtClean="0"/>
              <a:t>1–11 </a:t>
            </a:r>
            <a:r>
              <a:rPr lang="ru-RU" dirty="0"/>
              <a:t>классов); </a:t>
            </a:r>
          </a:p>
          <a:p>
            <a:r>
              <a:rPr lang="ru-RU" dirty="0" smtClean="0"/>
              <a:t>После II </a:t>
            </a:r>
            <a:r>
              <a:rPr lang="ru-RU" dirty="0"/>
              <a:t>четверти (зимние каникулы) – 9 </a:t>
            </a:r>
            <a:r>
              <a:rPr lang="ru-RU" dirty="0" smtClean="0"/>
              <a:t>дней                 (</a:t>
            </a:r>
            <a:r>
              <a:rPr lang="ru-RU" dirty="0"/>
              <a:t>для </a:t>
            </a:r>
            <a:r>
              <a:rPr lang="ru-RU" dirty="0" smtClean="0"/>
              <a:t>1–11 классов</a:t>
            </a:r>
            <a:r>
              <a:rPr lang="ru-RU" dirty="0"/>
              <a:t>); </a:t>
            </a:r>
          </a:p>
          <a:p>
            <a:r>
              <a:rPr lang="ru-RU" dirty="0"/>
              <a:t>дополнительные каникулы – 9 </a:t>
            </a:r>
            <a:r>
              <a:rPr lang="ru-RU" dirty="0" smtClean="0"/>
              <a:t>дней </a:t>
            </a:r>
            <a:r>
              <a:rPr lang="ru-RU" dirty="0"/>
              <a:t>(для 1 классов); </a:t>
            </a:r>
          </a:p>
          <a:p>
            <a:r>
              <a:rPr lang="ru-RU" dirty="0" smtClean="0"/>
              <a:t>После III </a:t>
            </a:r>
            <a:r>
              <a:rPr lang="ru-RU" dirty="0"/>
              <a:t>четверти (весенние каникулы) – 9 </a:t>
            </a:r>
            <a:r>
              <a:rPr lang="ru-RU" dirty="0" smtClean="0"/>
              <a:t>дней  (</a:t>
            </a:r>
            <a:r>
              <a:rPr lang="ru-RU" dirty="0"/>
              <a:t>для </a:t>
            </a:r>
            <a:r>
              <a:rPr lang="ru-RU" dirty="0" smtClean="0"/>
              <a:t>1–11 </a:t>
            </a:r>
            <a:r>
              <a:rPr lang="ru-RU" dirty="0"/>
              <a:t>классов); </a:t>
            </a:r>
          </a:p>
          <a:p>
            <a:r>
              <a:rPr lang="ru-RU" dirty="0"/>
              <a:t>по окончании учебного года (летние каникулы) – не менее 8 недель.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496" y="3850640"/>
            <a:ext cx="29523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Фразу о 30-дневной общей  продолжительности каникул заменили на характеристику учебных периодов</a:t>
            </a:r>
          </a:p>
        </p:txBody>
      </p:sp>
    </p:spTree>
    <p:extLst>
      <p:ext uri="{BB962C8B-B14F-4D97-AF65-F5344CB8AC3E}">
        <p14:creationId xmlns:p14="http://schemas.microsoft.com/office/powerpoint/2010/main" val="116731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136339"/>
            <a:ext cx="65344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!!! </a:t>
            </a:r>
            <a:r>
              <a:rPr lang="ru-RU" sz="2000" b="1" dirty="0" smtClean="0"/>
              <a:t>Дописали пояснение к </a:t>
            </a:r>
            <a:r>
              <a:rPr lang="ru-RU" sz="2000" b="1" dirty="0"/>
              <a:t>триместровому планированию</a:t>
            </a:r>
          </a:p>
          <a:p>
            <a:r>
              <a:rPr lang="ru-RU" sz="2000" b="1" dirty="0"/>
              <a:t>учебных периодов. </a:t>
            </a:r>
            <a:endParaRPr lang="ru-RU" sz="2000" b="1" dirty="0" smtClean="0"/>
          </a:p>
          <a:p>
            <a:r>
              <a:rPr lang="ru-RU" sz="2000" b="1" dirty="0" smtClean="0"/>
              <a:t>Наиболее рациональный </a:t>
            </a:r>
            <a:r>
              <a:rPr lang="ru-RU" sz="2000" b="1" dirty="0"/>
              <a:t>график –</a:t>
            </a:r>
          </a:p>
          <a:p>
            <a:r>
              <a:rPr lang="ru-RU" sz="2000" b="1" dirty="0"/>
              <a:t>равномерное </a:t>
            </a:r>
            <a:r>
              <a:rPr lang="ru-RU" sz="2000" b="1" dirty="0" smtClean="0"/>
              <a:t>чередование периодов </a:t>
            </a:r>
            <a:r>
              <a:rPr lang="ru-RU" sz="2000" b="1" dirty="0"/>
              <a:t>учебы и каникул</a:t>
            </a:r>
          </a:p>
          <a:p>
            <a:r>
              <a:rPr lang="ru-RU" sz="2000" b="1" dirty="0"/>
              <a:t>в течение учебного </a:t>
            </a:r>
            <a:r>
              <a:rPr lang="ru-RU" sz="2000" b="1" dirty="0" smtClean="0"/>
              <a:t>года –5- 6 </a:t>
            </a:r>
            <a:r>
              <a:rPr lang="ru-RU" sz="2000" b="1" dirty="0"/>
              <a:t>недель учебных периодов</a:t>
            </a:r>
          </a:p>
          <a:p>
            <a:r>
              <a:rPr lang="ru-RU" sz="2000" b="1" dirty="0"/>
              <a:t>чередуются с </a:t>
            </a:r>
            <a:r>
              <a:rPr lang="ru-RU" sz="2000" b="1" dirty="0" smtClean="0"/>
              <a:t>недельными каникулами</a:t>
            </a:r>
            <a:r>
              <a:rPr lang="ru-RU" sz="2000" b="1" dirty="0"/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544" y="539314"/>
            <a:ext cx="3548063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301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0344" y="2348880"/>
            <a:ext cx="8424936" cy="347787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  организации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обязательном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порядке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используют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федеральные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рабочие программы по русскому языку, литературному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чтению и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окружающему миру в начальной школе, по русскому языку, литературе,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истории, обществознанию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географии и ОБЖ в основной и средней школе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в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настоящее время являются частью утвержденных ФООП.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этом федеральные рабочие программы по остальным учебным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предметам могут использоваться как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неизменном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виде, так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разработки педагогическими работниками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рабочих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учетом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имеющегося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опыта реализации углубленного изучения предмета.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544" y="539314"/>
            <a:ext cx="3548063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9328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1760" y="1628800"/>
            <a:ext cx="646246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бразовательные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вправе непосредственно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применять при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основных образовательных программ ФООП. </a:t>
            </a:r>
            <a:endParaRPr lang="ru-RU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этом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случае соответствующая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учебно-методическая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документация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организацией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разрабатывается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образом, ООП, разработанная образовательной организацией в соответствии с ФООП, должна также соответствовать требованиям ФГОС НОО, ФГОС ООО и ФГОС СОО к структуре ООП и содержать в том числе: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-программу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коррекционной работы, включающую организацию работы с обучающимися с ограниченными возможностями здоровья и инвалидами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-систему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условий реализации ООП в соответствии с требованиями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ФГОС.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388430"/>
            <a:ext cx="3548063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674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2204864"/>
            <a:ext cx="68435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Спасибо за внимание!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87686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2542</TotalTime>
  <Words>3234</Words>
  <Application>Microsoft Office PowerPoint</Application>
  <PresentationFormat>Экран (4:3)</PresentationFormat>
  <Paragraphs>775</Paragraphs>
  <Slides>35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5" baseType="lpstr">
      <vt:lpstr>Amiri Quran</vt:lpstr>
      <vt:lpstr>Arial Black</vt:lpstr>
      <vt:lpstr>Bahnschrift Condensed</vt:lpstr>
      <vt:lpstr>Calibri</vt:lpstr>
      <vt:lpstr>Candara</vt:lpstr>
      <vt:lpstr>OfficinaSansBoldITC</vt:lpstr>
      <vt:lpstr>SchoolBookSanPin</vt:lpstr>
      <vt:lpstr>Symbol</vt:lpstr>
      <vt:lpstr>Times New Roman</vt:lpstr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PC</cp:lastModifiedBy>
  <cp:revision>60</cp:revision>
  <dcterms:created xsi:type="dcterms:W3CDTF">2023-08-19T04:46:17Z</dcterms:created>
  <dcterms:modified xsi:type="dcterms:W3CDTF">2024-01-26T09:53:50Z</dcterms:modified>
</cp:coreProperties>
</file>