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52"/>
  </p:notesMasterIdLst>
  <p:sldIdLst>
    <p:sldId id="256" r:id="rId2"/>
    <p:sldId id="258" r:id="rId3"/>
    <p:sldId id="301" r:id="rId4"/>
    <p:sldId id="304" r:id="rId5"/>
    <p:sldId id="302" r:id="rId6"/>
    <p:sldId id="303" r:id="rId7"/>
    <p:sldId id="305" r:id="rId8"/>
    <p:sldId id="306" r:id="rId9"/>
    <p:sldId id="314" r:id="rId10"/>
    <p:sldId id="307" r:id="rId11"/>
    <p:sldId id="308" r:id="rId12"/>
    <p:sldId id="284" r:id="rId13"/>
    <p:sldId id="315" r:id="rId14"/>
    <p:sldId id="297" r:id="rId15"/>
    <p:sldId id="310" r:id="rId16"/>
    <p:sldId id="294" r:id="rId17"/>
    <p:sldId id="296" r:id="rId18"/>
    <p:sldId id="311" r:id="rId19"/>
    <p:sldId id="299" r:id="rId20"/>
    <p:sldId id="283" r:id="rId21"/>
    <p:sldId id="266" r:id="rId22"/>
    <p:sldId id="287" r:id="rId23"/>
    <p:sldId id="279" r:id="rId24"/>
    <p:sldId id="278" r:id="rId25"/>
    <p:sldId id="286" r:id="rId26"/>
    <p:sldId id="288" r:id="rId27"/>
    <p:sldId id="280" r:id="rId28"/>
    <p:sldId id="291" r:id="rId29"/>
    <p:sldId id="292" r:id="rId30"/>
    <p:sldId id="265" r:id="rId31"/>
    <p:sldId id="312" r:id="rId32"/>
    <p:sldId id="313" r:id="rId33"/>
    <p:sldId id="321" r:id="rId34"/>
    <p:sldId id="317" r:id="rId35"/>
    <p:sldId id="318" r:id="rId36"/>
    <p:sldId id="319" r:id="rId37"/>
    <p:sldId id="276" r:id="rId38"/>
    <p:sldId id="275" r:id="rId39"/>
    <p:sldId id="274" r:id="rId40"/>
    <p:sldId id="273" r:id="rId41"/>
    <p:sldId id="272" r:id="rId42"/>
    <p:sldId id="264" r:id="rId43"/>
    <p:sldId id="277" r:id="rId44"/>
    <p:sldId id="298" r:id="rId45"/>
    <p:sldId id="271" r:id="rId46"/>
    <p:sldId id="270" r:id="rId47"/>
    <p:sldId id="281" r:id="rId48"/>
    <p:sldId id="282" r:id="rId49"/>
    <p:sldId id="290" r:id="rId50"/>
    <p:sldId id="295" r:id="rId5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C9280D"/>
    <a:srgbClr val="FF99FF"/>
    <a:srgbClr val="99CCFF"/>
    <a:srgbClr val="FF7979"/>
    <a:srgbClr val="6699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204" autoAdjust="0"/>
    <p:restoredTop sz="94680" autoAdjust="0"/>
  </p:normalViewPr>
  <p:slideViewPr>
    <p:cSldViewPr>
      <p:cViewPr>
        <p:scale>
          <a:sx n="78" d="100"/>
          <a:sy n="78" d="100"/>
        </p:scale>
        <p:origin x="-168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47250A-CE0C-427C-8A16-260A81F02C6B}" type="datetimeFigureOut">
              <a:rPr lang="ru-RU" smtClean="0"/>
              <a:pPr/>
              <a:t>14.09.2023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643F00-594E-4AB1-8E90-2FE9837DFD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807468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2420 чел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AD6D98-02DE-40EF-A6F8-3D5A15F0823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631893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643F00-594E-4AB1-8E90-2FE9837DFDD0}" type="slidenum">
              <a:rPr lang="ru-RU" smtClean="0"/>
              <a:pPr/>
              <a:t>47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653504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14.09.2023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14.09.2023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14.09.2023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14.09.2023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../lv_0_20230829083431.mp4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39.png"/><Relationship Id="rId4" Type="http://schemas.openxmlformats.org/officeDocument/2006/relationships/image" Target="../media/image37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onalchik.ru/files/foto/202108281641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46" y="1196752"/>
            <a:ext cx="9150346" cy="523264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23514" y="332656"/>
            <a:ext cx="67649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latin typeface="Arial Black" panose="020B0A04020102020204" pitchFamily="34" charset="0"/>
              </a:rPr>
              <a:t>АМР «КУМТОРКАЛИНСКИЙ РАЙОН»</a:t>
            </a:r>
          </a:p>
          <a:p>
            <a:pPr algn="ctr"/>
            <a:r>
              <a:rPr lang="ru-RU" dirty="0" err="1" smtClean="0">
                <a:latin typeface="Arial Black" panose="020B0A04020102020204" pitchFamily="34" charset="0"/>
              </a:rPr>
              <a:t>МКУ«Кумторкалинское</a:t>
            </a:r>
            <a:r>
              <a:rPr lang="ru-RU" dirty="0" smtClean="0">
                <a:latin typeface="Arial Black" panose="020B0A04020102020204" pitchFamily="34" charset="0"/>
              </a:rPr>
              <a:t> управление образования»</a:t>
            </a:r>
            <a:endParaRPr lang="ru-RU" dirty="0">
              <a:latin typeface="Arial Black" panose="020B0A040201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7544" y="2708920"/>
            <a:ext cx="8136903" cy="138499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«Обеспечение единства обучения и </a:t>
            </a:r>
          </a:p>
          <a:p>
            <a:pPr algn="ctr"/>
            <a:r>
              <a:rPr lang="ru-RU" sz="2800" b="1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воспитания в системе образования </a:t>
            </a:r>
            <a:r>
              <a:rPr lang="ru-RU" sz="2800" b="1" cap="none" spc="0" dirty="0" err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Кумторкалинского</a:t>
            </a:r>
            <a:r>
              <a:rPr lang="ru-RU" sz="2800" b="1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 района»</a:t>
            </a:r>
            <a:endParaRPr lang="ru-RU" sz="2800" b="1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3" name="Picture 2" descr="https://mincult.samregion.ru/wp-content/uploads/sites/3/gpin-oblozhka-dlya-odnoklassnikov-vash-log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60487">
            <a:off x="4545953" y="4568733"/>
            <a:ext cx="1439517" cy="85893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945981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387760"/>
            <a:ext cx="85000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FF0000"/>
                </a:solidFill>
                <a:latin typeface="Bahnschrift Condensed" panose="020B0502040204020203" pitchFamily="34" charset="0"/>
              </a:rPr>
              <a:t>Развитие муниципальной образовательной системы</a:t>
            </a:r>
          </a:p>
          <a:p>
            <a:pPr algn="ctr"/>
            <a:r>
              <a:rPr lang="ru-RU" sz="3600" dirty="0" smtClean="0">
                <a:solidFill>
                  <a:srgbClr val="FF0000"/>
                </a:solidFill>
                <a:latin typeface="Bahnschrift Condensed" panose="020B0502040204020203" pitchFamily="34" charset="0"/>
              </a:rPr>
              <a:t>- это развитие </a:t>
            </a:r>
            <a:endParaRPr lang="ru-RU" sz="3600" dirty="0">
              <a:solidFill>
                <a:srgbClr val="FF0000"/>
              </a:solidFill>
              <a:latin typeface="Bahnschrift Condensed" panose="020B0502040204020203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1472" y="2071678"/>
            <a:ext cx="7344816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4 дошкольных образовательных организаций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3357562"/>
            <a:ext cx="7344816" cy="7183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9 общеобразовательных  организаций</a:t>
            </a:r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7429520" y="1785926"/>
            <a:ext cx="1584176" cy="1200899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853 </a:t>
            </a:r>
            <a:r>
              <a:rPr lang="ru-RU" sz="1050" b="1" dirty="0" smtClean="0"/>
              <a:t>воспитанника</a:t>
            </a:r>
            <a:endParaRPr lang="ru-RU" sz="1050" b="1" dirty="0"/>
          </a:p>
        </p:txBody>
      </p:sp>
      <p:sp>
        <p:nvSpPr>
          <p:cNvPr id="6" name="Овал 5"/>
          <p:cNvSpPr/>
          <p:nvPr/>
        </p:nvSpPr>
        <p:spPr>
          <a:xfrm>
            <a:off x="7500958" y="3071810"/>
            <a:ext cx="1512168" cy="1217280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4874 </a:t>
            </a:r>
            <a:r>
              <a:rPr lang="ru-RU" sz="1050" b="1" dirty="0" smtClean="0"/>
              <a:t>обучающихся</a:t>
            </a:r>
            <a:endParaRPr lang="ru-RU" sz="1050" b="1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1C488231-B20D-AFF1-14D6-A0A4FAF0DA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174" t="26083" r="12852" b="21367"/>
          <a:stretch/>
        </p:blipFill>
        <p:spPr>
          <a:xfrm>
            <a:off x="7444815" y="0"/>
            <a:ext cx="1699185" cy="775521"/>
          </a:xfrm>
          <a:prstGeom prst="rect">
            <a:avLst/>
          </a:prstGeom>
        </p:spPr>
      </p:pic>
      <p:sp>
        <p:nvSpPr>
          <p:cNvPr id="11" name="Выгнутая влево стрелка 10"/>
          <p:cNvSpPr/>
          <p:nvPr/>
        </p:nvSpPr>
        <p:spPr>
          <a:xfrm>
            <a:off x="107504" y="3716740"/>
            <a:ext cx="1054722" cy="1189286"/>
          </a:xfrm>
          <a:prstGeom prst="curvedRightArrow">
            <a:avLst>
              <a:gd name="adj1" fmla="val 21737"/>
              <a:gd name="adj2" fmla="val 50000"/>
              <a:gd name="adj3" fmla="val 25000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162226" y="4653136"/>
            <a:ext cx="6910236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8 Центров дополнительного образования «Точка Роста»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2801017" y="4126717"/>
            <a:ext cx="28857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н</a:t>
            </a:r>
            <a:r>
              <a:rPr lang="ru-RU" dirty="0" smtClean="0"/>
              <a:t>а базе которых открыты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380674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404664"/>
            <a:ext cx="91440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Модель введения обновленных ФГОС и ФООП</a:t>
            </a:r>
            <a:endParaRPr lang="ru-RU" sz="32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36352820"/>
              </p:ext>
            </p:extLst>
          </p:nvPr>
        </p:nvGraphicFramePr>
        <p:xfrm>
          <a:off x="123568" y="1700809"/>
          <a:ext cx="8856985" cy="25787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0080"/>
                <a:gridCol w="648072"/>
                <a:gridCol w="720080"/>
                <a:gridCol w="720080"/>
                <a:gridCol w="648072"/>
                <a:gridCol w="720080"/>
                <a:gridCol w="720080"/>
                <a:gridCol w="792088"/>
                <a:gridCol w="720080"/>
                <a:gridCol w="648072"/>
                <a:gridCol w="648072"/>
                <a:gridCol w="592129"/>
              </a:tblGrid>
              <a:tr h="333144">
                <a:tc>
                  <a:txBody>
                    <a:bodyPr/>
                    <a:lstStyle/>
                    <a:p>
                      <a:r>
                        <a:rPr lang="ru-RU" dirty="0" smtClean="0"/>
                        <a:t>Класс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11</a:t>
                      </a:r>
                      <a:endParaRPr lang="ru-RU" dirty="0"/>
                    </a:p>
                  </a:txBody>
                  <a:tcPr/>
                </a:tc>
              </a:tr>
              <a:tr h="333144">
                <a:tc>
                  <a:txBody>
                    <a:bodyPr/>
                    <a:lstStyle/>
                    <a:p>
                      <a:r>
                        <a:rPr lang="ru-RU" dirty="0" smtClean="0"/>
                        <a:t>2022/23</a:t>
                      </a:r>
                      <a:r>
                        <a:rPr lang="ru-RU" baseline="0" dirty="0" smtClean="0"/>
                        <a:t> г.</a:t>
                      </a:r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6">
                        <a:lumMod val="50000"/>
                      </a:schemeClr>
                    </a:solidFill>
                  </a:tcPr>
                </a:tc>
              </a:tr>
              <a:tr h="333144">
                <a:tc>
                  <a:txBody>
                    <a:bodyPr/>
                    <a:lstStyle/>
                    <a:p>
                      <a:r>
                        <a:rPr lang="ru-RU" dirty="0" smtClean="0"/>
                        <a:t>2023/24 г.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6">
                        <a:lumMod val="50000"/>
                      </a:schemeClr>
                    </a:solidFill>
                  </a:tcPr>
                </a:tc>
              </a:tr>
              <a:tr h="333144">
                <a:tc>
                  <a:txBody>
                    <a:bodyPr/>
                    <a:lstStyle/>
                    <a:p>
                      <a:r>
                        <a:rPr lang="ru-RU" dirty="0" smtClean="0"/>
                        <a:t>2024/25 г.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1115694">
                <a:tc gridSpan="12">
                  <a:txBody>
                    <a:bodyPr/>
                    <a:lstStyle/>
                    <a:p>
                      <a:r>
                        <a:rPr lang="ru-RU" dirty="0" smtClean="0"/>
                        <a:t>Обязательное введение ФГОС</a:t>
                      </a:r>
                    </a:p>
                    <a:p>
                      <a:r>
                        <a:rPr lang="ru-RU" dirty="0" smtClean="0"/>
                        <a:t>Ведение обновленных ФГОС по мере готовности</a:t>
                      </a:r>
                    </a:p>
                    <a:p>
                      <a:r>
                        <a:rPr lang="ru-RU" dirty="0" smtClean="0"/>
                        <a:t>Обучение в соответствии с ФГОС СОО до принятия приказа №732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115616" y="1124744"/>
            <a:ext cx="37591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Ведение ФГОС НОО,ООО,СОО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Блок-схема: процесс 5"/>
          <p:cNvSpPr/>
          <p:nvPr/>
        </p:nvSpPr>
        <p:spPr>
          <a:xfrm>
            <a:off x="7360200" y="3284984"/>
            <a:ext cx="720080" cy="144016"/>
          </a:xfrm>
          <a:prstGeom prst="flowChartProces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7" name="Блок-схема: процесс 6"/>
          <p:cNvSpPr/>
          <p:nvPr/>
        </p:nvSpPr>
        <p:spPr>
          <a:xfrm>
            <a:off x="7360200" y="3573016"/>
            <a:ext cx="720080" cy="144016"/>
          </a:xfrm>
          <a:prstGeom prst="flowChartProcess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8" name="Блок-схема: процесс 7"/>
          <p:cNvSpPr/>
          <p:nvPr/>
        </p:nvSpPr>
        <p:spPr>
          <a:xfrm>
            <a:off x="7380312" y="3861048"/>
            <a:ext cx="720080" cy="144016"/>
          </a:xfrm>
          <a:prstGeom prst="flowChartProcess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15616" y="4293096"/>
            <a:ext cx="38234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Ведение ФООП НОО,ООО,СОО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47372244"/>
              </p:ext>
            </p:extLst>
          </p:nvPr>
        </p:nvGraphicFramePr>
        <p:xfrm>
          <a:off x="107504" y="4797152"/>
          <a:ext cx="8856985" cy="1472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0080"/>
                <a:gridCol w="648072"/>
                <a:gridCol w="720080"/>
                <a:gridCol w="720080"/>
                <a:gridCol w="648072"/>
                <a:gridCol w="720080"/>
                <a:gridCol w="720080"/>
                <a:gridCol w="792088"/>
                <a:gridCol w="720080"/>
                <a:gridCol w="648072"/>
                <a:gridCol w="648072"/>
                <a:gridCol w="592129"/>
              </a:tblGrid>
              <a:tr h="221363">
                <a:tc>
                  <a:txBody>
                    <a:bodyPr/>
                    <a:lstStyle/>
                    <a:p>
                      <a:r>
                        <a:rPr lang="ru-RU" dirty="0" smtClean="0"/>
                        <a:t>Класс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11</a:t>
                      </a:r>
                      <a:endParaRPr lang="ru-RU" dirty="0"/>
                    </a:p>
                  </a:txBody>
                  <a:tcPr/>
                </a:tc>
              </a:tr>
              <a:tr h="221363">
                <a:tc>
                  <a:txBody>
                    <a:bodyPr/>
                    <a:lstStyle/>
                    <a:p>
                      <a:r>
                        <a:rPr lang="ru-RU" dirty="0" smtClean="0"/>
                        <a:t>2023/24 г.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741340">
                <a:tc gridSpan="12">
                  <a:txBody>
                    <a:bodyPr/>
                    <a:lstStyle/>
                    <a:p>
                      <a:r>
                        <a:rPr lang="ru-RU" dirty="0" smtClean="0"/>
                        <a:t>Обязательное введение ФООП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Блок-схема: процесс 10"/>
          <p:cNvSpPr/>
          <p:nvPr/>
        </p:nvSpPr>
        <p:spPr>
          <a:xfrm>
            <a:off x="4319464" y="5611688"/>
            <a:ext cx="720080" cy="144016"/>
          </a:xfrm>
          <a:prstGeom prst="flowChartProces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6711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643042" y="214290"/>
            <a:ext cx="58320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МКДОУ «Детский сад «Радость»</a:t>
            </a:r>
            <a:endParaRPr lang="ru-RU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5720" y="857232"/>
            <a:ext cx="29460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cs typeface="Aharoni" pitchFamily="2" charset="-79"/>
              </a:rPr>
              <a:t>ДО РЕМОНТА </a:t>
            </a:r>
            <a:endParaRPr lang="ru-RU" sz="2400" b="1" dirty="0">
              <a:cs typeface="Aharoni" pitchFamily="2" charset="-79"/>
            </a:endParaRPr>
          </a:p>
        </p:txBody>
      </p:sp>
      <p:pic>
        <p:nvPicPr>
          <p:cNvPr id="4" name="Рисунок 3" descr="IMG-20230826-WA00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1357298"/>
            <a:ext cx="3428992" cy="2571744"/>
          </a:xfrm>
          <a:prstGeom prst="rect">
            <a:avLst/>
          </a:prstGeom>
        </p:spPr>
      </p:pic>
      <p:pic>
        <p:nvPicPr>
          <p:cNvPr id="6" name="Рисунок 5" descr="IMG-20230826-WA008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3714752"/>
            <a:ext cx="3428992" cy="257174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143636" y="857232"/>
            <a:ext cx="26997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ПОСЛЕ РЕМОНТА</a:t>
            </a:r>
            <a:endParaRPr lang="ru-RU" sz="2400" b="1" dirty="0"/>
          </a:p>
        </p:txBody>
      </p:sp>
      <p:pic>
        <p:nvPicPr>
          <p:cNvPr id="9" name="Рисунок 8" descr="IMG-20230827-WA001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4876" y="1500174"/>
            <a:ext cx="3714776" cy="2786082"/>
          </a:xfrm>
          <a:prstGeom prst="rect">
            <a:avLst/>
          </a:prstGeom>
        </p:spPr>
      </p:pic>
      <p:pic>
        <p:nvPicPr>
          <p:cNvPr id="10" name="Рисунок 9" descr="IMG-20230827-WA001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0562" y="3714752"/>
            <a:ext cx="3619526" cy="271464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11625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8621" y="404664"/>
            <a:ext cx="848180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АИС «Электронный детский сад»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131840" y="1484784"/>
            <a:ext cx="32588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Зачислено: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2348880"/>
            <a:ext cx="7200800" cy="576064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МКДОУ «Детский сад «Радость» - 124 детей (420 детей)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38877" y="3212976"/>
            <a:ext cx="7200800" cy="576064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МКДОУ «Детский сад «Солнышко» – 67 детей (232 детей)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38877" y="4077072"/>
            <a:ext cx="7200800" cy="576064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МКДОУ «Детский сад «Ромашка» – 33 детей (101 детей)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46823" y="5013176"/>
            <a:ext cx="7200800" cy="576064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МКДОУ «Детский сад «Сказка» – 12 детей (100 детей)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0676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0367"/>
          <a:stretch>
            <a:fillRect/>
          </a:stretch>
        </p:blipFill>
        <p:spPr>
          <a:xfrm>
            <a:off x="285720" y="428604"/>
            <a:ext cx="5183176" cy="292895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9190" y="1142984"/>
            <a:ext cx="4000528" cy="300039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96" y="3786190"/>
            <a:ext cx="6233946" cy="280717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229200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476672"/>
            <a:ext cx="788709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/>
              </a:rPr>
              <a:t>Задачи на 2023-2024 учебный год</a:t>
            </a:r>
            <a:endParaRPr lang="ru-RU" sz="36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2">
                  <a:lumMod val="50000"/>
                </a:schemeClr>
              </a:solidFill>
              <a:effectLst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19522" y="1123003"/>
            <a:ext cx="8424937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-совершенствование качества дошкольного образования путем внедрения эффективных образовательных технологий в условиях реализации Федеральных государственных образовательных стандартов дошкольного образования;</a:t>
            </a:r>
          </a:p>
          <a:p>
            <a:endParaRPr lang="ru-RU" sz="2000" dirty="0" smtClean="0"/>
          </a:p>
          <a:p>
            <a:r>
              <a:rPr lang="ru-RU" sz="2000" dirty="0" smtClean="0"/>
              <a:t>-создание дополнительных мест в дошкольном образовании;</a:t>
            </a:r>
          </a:p>
          <a:p>
            <a:endParaRPr lang="ru-RU" sz="2000" dirty="0" smtClean="0"/>
          </a:p>
          <a:p>
            <a:r>
              <a:rPr lang="ru-RU" sz="2000" dirty="0" smtClean="0">
                <a:solidFill>
                  <a:srgbClr val="333333"/>
                </a:solidFill>
                <a:latin typeface="YS Text"/>
              </a:rPr>
              <a:t>-создание </a:t>
            </a:r>
            <a:r>
              <a:rPr lang="ru-RU" sz="2000" dirty="0">
                <a:solidFill>
                  <a:srgbClr val="333333"/>
                </a:solidFill>
                <a:latin typeface="YS Text"/>
              </a:rPr>
              <a:t>единого открытого </a:t>
            </a:r>
            <a:r>
              <a:rPr lang="ru-RU" sz="2000" b="1" dirty="0">
                <a:solidFill>
                  <a:srgbClr val="333333"/>
                </a:solidFill>
                <a:latin typeface="YS Text"/>
              </a:rPr>
              <a:t>образовательного</a:t>
            </a:r>
            <a:r>
              <a:rPr lang="ru-RU" sz="2000" dirty="0">
                <a:solidFill>
                  <a:srgbClr val="333333"/>
                </a:solidFill>
                <a:latin typeface="YS Text"/>
              </a:rPr>
              <a:t> пространства</a:t>
            </a:r>
            <a:r>
              <a:rPr lang="ru-RU" sz="2000" dirty="0" smtClean="0">
                <a:solidFill>
                  <a:srgbClr val="333333"/>
                </a:solidFill>
                <a:latin typeface="YS Text"/>
              </a:rPr>
              <a:t>;</a:t>
            </a:r>
          </a:p>
          <a:p>
            <a:endParaRPr lang="ru-RU" sz="2000" dirty="0" smtClean="0">
              <a:solidFill>
                <a:srgbClr val="333333"/>
              </a:solidFill>
              <a:latin typeface="YS Text"/>
            </a:endParaRPr>
          </a:p>
          <a:p>
            <a:r>
              <a:rPr lang="ru-RU" sz="2000" dirty="0" smtClean="0">
                <a:solidFill>
                  <a:srgbClr val="333333"/>
                </a:solidFill>
                <a:latin typeface="YS Text"/>
              </a:rPr>
              <a:t>-оптимизация </a:t>
            </a:r>
            <a:r>
              <a:rPr lang="ru-RU" sz="2000" dirty="0">
                <a:solidFill>
                  <a:srgbClr val="333333"/>
                </a:solidFill>
                <a:latin typeface="YS Text"/>
              </a:rPr>
              <a:t>системы управления на всех уровнях; </a:t>
            </a:r>
            <a:endParaRPr lang="ru-RU" sz="2000" dirty="0" smtClean="0">
              <a:solidFill>
                <a:srgbClr val="333333"/>
              </a:solidFill>
              <a:latin typeface="YS Text"/>
            </a:endParaRPr>
          </a:p>
          <a:p>
            <a:endParaRPr lang="ru-RU" sz="2000" dirty="0" smtClean="0">
              <a:solidFill>
                <a:srgbClr val="333333"/>
              </a:solidFill>
              <a:latin typeface="YS Text"/>
            </a:endParaRPr>
          </a:p>
          <a:p>
            <a:r>
              <a:rPr lang="ru-RU" sz="2000" dirty="0">
                <a:solidFill>
                  <a:srgbClr val="333333"/>
                </a:solidFill>
                <a:latin typeface="YS Text"/>
              </a:rPr>
              <a:t>-</a:t>
            </a:r>
            <a:r>
              <a:rPr lang="ru-RU" sz="2000" dirty="0" smtClean="0">
                <a:solidFill>
                  <a:srgbClr val="333333"/>
                </a:solidFill>
                <a:latin typeface="YS Text"/>
              </a:rPr>
              <a:t>обеспечение </a:t>
            </a:r>
            <a:r>
              <a:rPr lang="ru-RU" sz="2000" dirty="0">
                <a:solidFill>
                  <a:srgbClr val="333333"/>
                </a:solidFill>
                <a:latin typeface="YS Text"/>
              </a:rPr>
              <a:t>доступного качественного </a:t>
            </a:r>
            <a:r>
              <a:rPr lang="ru-RU" sz="2000" b="1" dirty="0">
                <a:solidFill>
                  <a:srgbClr val="333333"/>
                </a:solidFill>
                <a:latin typeface="YS Text"/>
              </a:rPr>
              <a:t>образования</a:t>
            </a:r>
            <a:r>
              <a:rPr lang="ru-RU" sz="2000" dirty="0">
                <a:solidFill>
                  <a:srgbClr val="333333"/>
                </a:solidFill>
                <a:latin typeface="YS Text"/>
              </a:rPr>
              <a:t> для детей до восьми лет; </a:t>
            </a:r>
            <a:endParaRPr lang="ru-RU" sz="2000" dirty="0" smtClean="0">
              <a:solidFill>
                <a:srgbClr val="333333"/>
              </a:solidFill>
              <a:latin typeface="YS Text"/>
            </a:endParaRPr>
          </a:p>
          <a:p>
            <a:endParaRPr lang="ru-RU" sz="2000" dirty="0" smtClean="0">
              <a:solidFill>
                <a:srgbClr val="333333"/>
              </a:solidFill>
              <a:latin typeface="YS Text"/>
            </a:endParaRPr>
          </a:p>
          <a:p>
            <a:r>
              <a:rPr lang="ru-RU" sz="2000" dirty="0" smtClean="0">
                <a:solidFill>
                  <a:srgbClr val="333333"/>
                </a:solidFill>
                <a:latin typeface="YS Text"/>
              </a:rPr>
              <a:t>-создание </a:t>
            </a:r>
            <a:r>
              <a:rPr lang="ru-RU" sz="2000" dirty="0">
                <a:solidFill>
                  <a:srgbClr val="333333"/>
                </a:solidFill>
                <a:latin typeface="YS Text"/>
              </a:rPr>
              <a:t>безопасной </a:t>
            </a:r>
            <a:r>
              <a:rPr lang="ru-RU" sz="2000" b="1" dirty="0">
                <a:solidFill>
                  <a:srgbClr val="333333"/>
                </a:solidFill>
                <a:latin typeface="YS Text"/>
              </a:rPr>
              <a:t>образовательной</a:t>
            </a:r>
            <a:r>
              <a:rPr lang="ru-RU" sz="2000" dirty="0">
                <a:solidFill>
                  <a:srgbClr val="333333"/>
                </a:solidFill>
                <a:latin typeface="YS Text"/>
              </a:rPr>
              <a:t> среды для сохранения и укрепления физического, психического здоровья, эмоционального благополучия </a:t>
            </a:r>
            <a:r>
              <a:rPr lang="ru-RU" sz="2000" dirty="0" smtClean="0">
                <a:solidFill>
                  <a:srgbClr val="333333"/>
                </a:solidFill>
                <a:latin typeface="YS Text"/>
              </a:rPr>
              <a:t>дошкольников</a:t>
            </a:r>
            <a:r>
              <a:rPr lang="ru-RU" sz="2000" dirty="0">
                <a:solidFill>
                  <a:srgbClr val="333333"/>
                </a:solidFill>
                <a:latin typeface="YS Text"/>
              </a:rPr>
              <a:t>.</a:t>
            </a:r>
            <a:endParaRPr lang="ru-RU" sz="2000" dirty="0" smtClean="0">
              <a:solidFill>
                <a:srgbClr val="333333"/>
              </a:solidFill>
              <a:latin typeface="YS Tex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81815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476672"/>
            <a:ext cx="78037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Центры «Точка роста»</a:t>
            </a:r>
            <a:endParaRPr lang="ru-RU" sz="5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Рисунок 2" descr="981813b36705d567bdc27c85b62c7de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1802" y="2928934"/>
            <a:ext cx="3510476" cy="2643182"/>
          </a:xfrm>
          <a:prstGeom prst="rect">
            <a:avLst/>
          </a:prstGeom>
        </p:spPr>
      </p:pic>
      <p:pic>
        <p:nvPicPr>
          <p:cNvPr id="5" name="Рисунок 4" descr="b05862a634106128a78a3f19300529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12" y="1785926"/>
            <a:ext cx="2406829" cy="3214686"/>
          </a:xfrm>
          <a:prstGeom prst="rect">
            <a:avLst/>
          </a:prstGeom>
        </p:spPr>
      </p:pic>
      <p:pic>
        <p:nvPicPr>
          <p:cNvPr id="6" name="Рисунок 5" descr="deacca2bd30d71bb2705bd9c998160bc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0" y="1785926"/>
            <a:ext cx="2786050" cy="372119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95524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cd31af2-054b-4eaf-9f95-24e5de8d16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357166"/>
            <a:ext cx="3809995" cy="2857496"/>
          </a:xfrm>
          <a:prstGeom prst="rect">
            <a:avLst/>
          </a:prstGeom>
        </p:spPr>
      </p:pic>
      <p:pic>
        <p:nvPicPr>
          <p:cNvPr id="3" name="Рисунок 2" descr="46b79046-271c-458e-b447-a393bda03c5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0997" y="357166"/>
            <a:ext cx="4953003" cy="2786064"/>
          </a:xfrm>
          <a:prstGeom prst="rect">
            <a:avLst/>
          </a:prstGeom>
        </p:spPr>
      </p:pic>
      <p:pic>
        <p:nvPicPr>
          <p:cNvPr id="4" name="Рисунок 3" descr="IMG-20230821-WA000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4546" y="3214686"/>
            <a:ext cx="5834918" cy="32784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5380" y="548680"/>
            <a:ext cx="886653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Проект «Сельский (</a:t>
            </a:r>
            <a:r>
              <a:rPr lang="ru-RU" sz="36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земский)</a:t>
            </a:r>
            <a:r>
              <a:rPr lang="ru-RU" sz="36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учитель»</a:t>
            </a:r>
            <a:endParaRPr lang="ru-RU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26" name="Picture 2" descr="https://pravo-realty34.ru/wp-content/uploads/4/b/6/4b6d6d2dbc15d6e765c10a2b26773f7f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8484"/>
            <a:ext cx="9144000" cy="6115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78936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veterok113.ucoz.net/_si/0/5391759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937691" cy="230425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novosele-scola.ucoz.ru/_si/0/1360790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916832"/>
            <a:ext cx="6582236" cy="177281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dstu.ru/img/news/-MIL_137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448" y="3789041"/>
            <a:ext cx="5285406" cy="2952748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812963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xmlns="" id="{26CDE620-56BA-EBD3-3666-D7842B95ED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288597829"/>
              </p:ext>
            </p:extLst>
          </p:nvPr>
        </p:nvGraphicFramePr>
        <p:xfrm>
          <a:off x="107504" y="764704"/>
          <a:ext cx="8844137" cy="5917923"/>
        </p:xfrm>
        <a:graphic>
          <a:graphicData uri="http://schemas.openxmlformats.org/drawingml/2006/table">
            <a:tbl>
              <a:tblPr/>
              <a:tblGrid>
                <a:gridCol w="287872">
                  <a:extLst>
                    <a:ext uri="{9D8B030D-6E8A-4147-A177-3AD203B41FA5}">
                      <a16:colId xmlns:a16="http://schemas.microsoft.com/office/drawing/2014/main" xmlns="" val="3008904324"/>
                    </a:ext>
                  </a:extLst>
                </a:gridCol>
                <a:gridCol w="3528552">
                  <a:extLst>
                    <a:ext uri="{9D8B030D-6E8A-4147-A177-3AD203B41FA5}">
                      <a16:colId xmlns:a16="http://schemas.microsoft.com/office/drawing/2014/main" xmlns="" val="791796049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xmlns="" val="3109749922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xmlns="" val="4168656335"/>
                    </a:ext>
                  </a:extLst>
                </a:gridCol>
                <a:gridCol w="1165366">
                  <a:extLst>
                    <a:ext uri="{9D8B030D-6E8A-4147-A177-3AD203B41FA5}">
                      <a16:colId xmlns:a16="http://schemas.microsoft.com/office/drawing/2014/main" xmlns="" val="510247468"/>
                    </a:ext>
                  </a:extLst>
                </a:gridCol>
                <a:gridCol w="983693">
                  <a:extLst>
                    <a:ext uri="{9D8B030D-6E8A-4147-A177-3AD203B41FA5}">
                      <a16:colId xmlns:a16="http://schemas.microsoft.com/office/drawing/2014/main" xmlns="" val="2532556000"/>
                    </a:ext>
                  </a:extLst>
                </a:gridCol>
                <a:gridCol w="934438">
                  <a:extLst>
                    <a:ext uri="{9D8B030D-6E8A-4147-A177-3AD203B41FA5}">
                      <a16:colId xmlns:a16="http://schemas.microsoft.com/office/drawing/2014/main" xmlns="" val="3032860452"/>
                    </a:ext>
                  </a:extLst>
                </a:gridCol>
              </a:tblGrid>
              <a:tr h="81027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№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Наименование организаций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Кол-во учащихся</a:t>
                      </a:r>
                    </a:p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в ОО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Школьный этап (чел./предмет)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Муниципальный 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этап (чел./предмет)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Региональный этап (чел./предмет)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Призеры регионального этапа 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996533768"/>
                  </a:ext>
                </a:extLst>
              </a:tr>
              <a:tr h="48235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    МКОУ 'КОРКМАСКАЛИНСКАЯ СОШ ИМ. М-З БАЙМУРЗАЕВА '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</a:rPr>
                        <a:t>719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480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21282503"/>
                  </a:ext>
                </a:extLst>
              </a:tr>
              <a:tr h="48235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    МКОУ 'КОРКМАСКАЛИНСКАЯ СОШ'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</a:rPr>
                        <a:t>1085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639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178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29955124"/>
                  </a:ext>
                </a:extLst>
              </a:tr>
              <a:tr h="48235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    МКОУ 'УЧКЕНТСКАЯ СОШ'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</a:rPr>
                        <a:t>633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426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87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966137429"/>
                  </a:ext>
                </a:extLst>
              </a:tr>
              <a:tr h="48235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    МКОУ 'ШАМХАЛЯНГИЮРТОВСКАЯ СОШ'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314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54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65741785"/>
                  </a:ext>
                </a:extLst>
              </a:tr>
              <a:tr h="48235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    МКОУ'АДЖИДАДИНСКАЯ СОШ'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220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397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62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8691414"/>
                  </a:ext>
                </a:extLst>
              </a:tr>
              <a:tr h="48235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    МКОУ'АЛМАЛИНСКАЯ СОШ'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265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459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131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91164235"/>
                  </a:ext>
                </a:extLst>
              </a:tr>
              <a:tr h="48235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    МКОУ'ТЕМИРГОЕВСКАЯ СОШ'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365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509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216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51873945"/>
                  </a:ext>
                </a:extLst>
              </a:tr>
              <a:tr h="48235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    МКОУ'ТЮБИНСКАЯ СОШ'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</a:rPr>
                        <a:t>1189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892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172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26003248"/>
                  </a:ext>
                </a:extLst>
              </a:tr>
              <a:tr h="928919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  <a:ea typeface="Segoe UI Black" panose="020B0A02040204020203" pitchFamily="34" charset="0"/>
                          <a:cs typeface="Times New Roman" panose="02020603050405020304" pitchFamily="18" charset="0"/>
                        </a:rPr>
                        <a:t>ИТОГО ПО ОБРАЗОВАТЕЛЬНЫМ ОРГАНИЗАЦИЯМ КУМТОРКАЛИНСКОГО РАЙОНА</a:t>
                      </a:r>
                      <a:endParaRPr lang="ru-RU" sz="15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  <a:ea typeface="Segoe UI Black" panose="020B0A02040204020203" pitchFamily="34" charset="0"/>
                        <a:cs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</a:t>
                      </a:r>
                      <a:r>
                        <a:rPr lang="ru-RU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ИТОГО ПО ОБРАЗОВАТЕЛЬНЫМ ОРГАНИЗАЦИЯМ КАРАБУДАХКЕНТСКОГО</a:t>
                      </a:r>
                      <a:r>
                        <a:rPr lang="ru-RU" sz="1200" b="1" i="0" u="none" strike="noStrike" baseline="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 РАЙОНА</a:t>
                      </a:r>
                      <a:endParaRPr lang="ru-RU" sz="1200" b="1" i="0" u="none" strike="noStrike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fontAlgn="b">
                        <a:lnSpc>
                          <a:spcPct val="150000"/>
                        </a:lnSpc>
                      </a:pP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</a:rPr>
                        <a:t>4613</a:t>
                      </a:r>
                    </a:p>
                  </a:txBody>
                  <a:tcPr marL="6684" marR="6684" marT="66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</a:rPr>
                        <a:t>4116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</a:rPr>
                        <a:t>1020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</a:rPr>
                        <a:t>19</a:t>
                      </a:r>
                      <a:endParaRPr lang="ru-RU" sz="1800" b="1" i="0" u="none" strike="noStrike" dirty="0">
                        <a:solidFill>
                          <a:srgbClr val="C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</a:rPr>
                        <a:t>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43110798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39552" y="116632"/>
            <a:ext cx="7200800" cy="48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buClr>
                <a:prstClr val="black"/>
              </a:buClr>
              <a:buSzPts val="1100"/>
              <a:defRPr/>
            </a:pPr>
            <a:r>
              <a:rPr lang="ru-RU" sz="2800" dirty="0" err="1" smtClean="0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ВсОШ</a:t>
            </a:r>
            <a:r>
              <a:rPr lang="ru-RU" sz="2800" dirty="0" smtClean="0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2800" dirty="0" err="1" smtClean="0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ВсОШ</a:t>
            </a:r>
            <a:r>
              <a:rPr lang="ru-RU" sz="2800" dirty="0" smtClean="0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НРК 2022/2023</a:t>
            </a:r>
            <a:endParaRPr lang="ru-RU" sz="2800" dirty="0">
              <a:solidFill>
                <a:srgbClr val="FF0000"/>
              </a:solidFill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1C488231-B20D-AFF1-14D6-A0A4FAF0DA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174" t="26083" r="12852" b="21367"/>
          <a:stretch/>
        </p:blipFill>
        <p:spPr>
          <a:xfrm>
            <a:off x="7020272" y="70993"/>
            <a:ext cx="1699185" cy="77552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46025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88640"/>
            <a:ext cx="708399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Победители и призеры </a:t>
            </a:r>
          </a:p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республиканского этапа </a:t>
            </a: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ВсОШ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520" y="1772816"/>
            <a:ext cx="8722260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МКОУ «</a:t>
            </a:r>
            <a:r>
              <a:rPr lang="ru-RU" dirty="0" err="1"/>
              <a:t>Тюбинская</a:t>
            </a:r>
            <a:r>
              <a:rPr lang="ru-RU" dirty="0"/>
              <a:t> СОШ</a:t>
            </a:r>
            <a:r>
              <a:rPr lang="ru-RU" dirty="0" smtClean="0"/>
              <a:t>» 3 ученика: 1 ученик по математике,</a:t>
            </a:r>
          </a:p>
          <a:p>
            <a:r>
              <a:rPr lang="ru-RU" dirty="0"/>
              <a:t> </a:t>
            </a:r>
            <a:r>
              <a:rPr lang="ru-RU" dirty="0" smtClean="0"/>
              <a:t>                                                        1 ученик – по обществознанию</a:t>
            </a:r>
          </a:p>
          <a:p>
            <a:r>
              <a:rPr lang="ru-RU" dirty="0"/>
              <a:t> </a:t>
            </a:r>
            <a:r>
              <a:rPr lang="ru-RU" dirty="0" smtClean="0"/>
              <a:t>                                                        1 ученик по технологии.</a:t>
            </a:r>
          </a:p>
          <a:p>
            <a:endParaRPr lang="ru-RU" dirty="0"/>
          </a:p>
          <a:p>
            <a:r>
              <a:rPr lang="ru-RU" dirty="0" smtClean="0"/>
              <a:t>МКОУ «Темиргоевская СОШ» 2 ученика по технологии.</a:t>
            </a:r>
          </a:p>
          <a:p>
            <a:endParaRPr lang="ru-RU" dirty="0"/>
          </a:p>
          <a:p>
            <a:r>
              <a:rPr lang="ru-RU" dirty="0" smtClean="0"/>
              <a:t>МКОУ «</a:t>
            </a:r>
            <a:r>
              <a:rPr lang="ru-RU" dirty="0" err="1" smtClean="0"/>
              <a:t>Алмалинская</a:t>
            </a:r>
            <a:r>
              <a:rPr lang="ru-RU" dirty="0" smtClean="0"/>
              <a:t> СОШ» 1 ученик по истории.</a:t>
            </a:r>
          </a:p>
          <a:p>
            <a:endParaRPr lang="ru-RU" dirty="0"/>
          </a:p>
          <a:p>
            <a:r>
              <a:rPr lang="ru-RU" dirty="0" smtClean="0"/>
              <a:t>МКОУ «</a:t>
            </a:r>
            <a:r>
              <a:rPr lang="ru-RU" dirty="0" err="1" smtClean="0"/>
              <a:t>Коркмаскалинская</a:t>
            </a:r>
            <a:r>
              <a:rPr lang="ru-RU" dirty="0" smtClean="0"/>
              <a:t> СОШ им.М.-</a:t>
            </a:r>
            <a:r>
              <a:rPr lang="ru-RU" dirty="0" err="1" smtClean="0"/>
              <a:t>З.Баймурзаева</a:t>
            </a:r>
            <a:r>
              <a:rPr lang="ru-RU" dirty="0" smtClean="0"/>
              <a:t>» 1 ученик по технологии.</a:t>
            </a:r>
          </a:p>
          <a:p>
            <a:endParaRPr lang="ru-RU" dirty="0"/>
          </a:p>
          <a:p>
            <a:r>
              <a:rPr lang="ru-RU" dirty="0" smtClean="0"/>
              <a:t>МКОУ «</a:t>
            </a:r>
            <a:r>
              <a:rPr lang="ru-RU" dirty="0" err="1" smtClean="0"/>
              <a:t>Шамхалянгиюртовская</a:t>
            </a:r>
            <a:r>
              <a:rPr lang="ru-RU" dirty="0" smtClean="0"/>
              <a:t> СОШ» 1 ученик по родному языку.</a:t>
            </a:r>
          </a:p>
        </p:txBody>
      </p:sp>
    </p:spTree>
    <p:extLst>
      <p:ext uri="{BB962C8B-B14F-4D97-AF65-F5344CB8AC3E}">
        <p14:creationId xmlns="" xmlns:p14="http://schemas.microsoft.com/office/powerpoint/2010/main" val="191281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8385" y="162558"/>
            <a:ext cx="7786742" cy="66941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Участие педагогов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Кумторкалинского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района в курсах повышения квалификации,</a:t>
            </a:r>
          </a:p>
          <a:p>
            <a:pPr algn="ctr"/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семинарах, конференциях.</a:t>
            </a:r>
          </a:p>
          <a:p>
            <a:pPr algn="ctr"/>
            <a:endParaRPr lang="ru-RU" dirty="0" smtClean="0"/>
          </a:p>
          <a:p>
            <a:pPr>
              <a:lnSpc>
                <a:spcPct val="150000"/>
              </a:lnSpc>
            </a:pPr>
            <a:r>
              <a:rPr lang="ru-RU" dirty="0" smtClean="0"/>
              <a:t>Курсы повышения квалификации – 97 педагогов</a:t>
            </a:r>
          </a:p>
          <a:p>
            <a:pPr>
              <a:lnSpc>
                <a:spcPct val="150000"/>
              </a:lnSpc>
            </a:pPr>
            <a:r>
              <a:rPr lang="ru-RU" dirty="0" smtClean="0"/>
              <a:t>Семинары – 49 педагогов</a:t>
            </a:r>
          </a:p>
          <a:p>
            <a:pPr>
              <a:lnSpc>
                <a:spcPct val="150000"/>
              </a:lnSpc>
            </a:pPr>
            <a:r>
              <a:rPr lang="ru-RU" dirty="0" smtClean="0"/>
              <a:t>Конференции – 12 педагогов</a:t>
            </a:r>
          </a:p>
          <a:p>
            <a:pPr>
              <a:lnSpc>
                <a:spcPct val="150000"/>
              </a:lnSpc>
            </a:pPr>
            <a:r>
              <a:rPr lang="ru-RU" dirty="0" smtClean="0"/>
              <a:t>Очные занятия – 41 педагога</a:t>
            </a:r>
          </a:p>
          <a:p>
            <a:pPr>
              <a:lnSpc>
                <a:spcPct val="150000"/>
              </a:lnSpc>
            </a:pPr>
            <a:r>
              <a:rPr lang="ru-RU" dirty="0" smtClean="0"/>
              <a:t>Входная диагностика – 18 педагогов</a:t>
            </a:r>
          </a:p>
          <a:p>
            <a:pPr>
              <a:lnSpc>
                <a:spcPct val="150000"/>
              </a:lnSpc>
            </a:pPr>
            <a:r>
              <a:rPr lang="ru-RU" dirty="0" smtClean="0"/>
              <a:t>Итоговое тестирование – 27 педагогов</a:t>
            </a:r>
          </a:p>
          <a:p>
            <a:pPr>
              <a:lnSpc>
                <a:spcPct val="150000"/>
              </a:lnSpc>
            </a:pPr>
            <a:r>
              <a:rPr lang="ru-RU" dirty="0" err="1" smtClean="0"/>
              <a:t>Вебинары</a:t>
            </a:r>
            <a:r>
              <a:rPr lang="ru-RU" dirty="0" smtClean="0"/>
              <a:t> – 7 педагогов</a:t>
            </a:r>
          </a:p>
          <a:p>
            <a:pPr>
              <a:lnSpc>
                <a:spcPct val="150000"/>
              </a:lnSpc>
            </a:pPr>
            <a:r>
              <a:rPr lang="ru-RU" dirty="0" smtClean="0"/>
              <a:t>Круглые столы – 4 педагога</a:t>
            </a:r>
          </a:p>
          <a:p>
            <a:pPr>
              <a:lnSpc>
                <a:spcPct val="150000"/>
              </a:lnSpc>
            </a:pPr>
            <a:r>
              <a:rPr lang="ru-RU" dirty="0" err="1" smtClean="0"/>
              <a:t>Воркшоп</a:t>
            </a:r>
            <a:r>
              <a:rPr lang="ru-RU" dirty="0" smtClean="0"/>
              <a:t> – 2 педагога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1C488231-B20D-AFF1-14D6-A0A4FAF0DA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174" t="26083" r="12852" b="21367"/>
          <a:stretch/>
        </p:blipFill>
        <p:spPr>
          <a:xfrm>
            <a:off x="7286644" y="285728"/>
            <a:ext cx="1699185" cy="77552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2758" y="1075491"/>
            <a:ext cx="2507771" cy="188082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4797152"/>
            <a:ext cx="2808312" cy="183198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4171" y="4581128"/>
            <a:ext cx="2919221" cy="197731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2420888"/>
            <a:ext cx="2912411" cy="21843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467544" y="3501009"/>
            <a:ext cx="8136904" cy="244827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Arial Black" panose="020B0A04020102020204" pitchFamily="34" charset="0"/>
              </a:rPr>
              <a:t>ОО с МАРКЕРОМ НЕОБЪЕКТИВНОСТИ В 2022</a:t>
            </a:r>
            <a:r>
              <a:rPr kumimoji="0" lang="ru-RU" sz="2000" b="1" i="0" u="none" strike="noStrike" kern="1200" cap="none" spc="0" normalizeH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Arial Black" panose="020B0A04020102020204" pitchFamily="34" charset="0"/>
              </a:rPr>
              <a:t> г. (завышенные результаты):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МКОУ «</a:t>
            </a:r>
            <a:r>
              <a:rPr lang="ru-RU" sz="2000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Алмалинская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 СОШ»,                                                    МКОУ «</a:t>
            </a:r>
            <a:r>
              <a:rPr lang="ru-RU" sz="2000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Коркмаскалинская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 СОШ»,                                          МКОУ «</a:t>
            </a:r>
            <a:r>
              <a:rPr lang="ru-RU" sz="2000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Тюбинская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 СОШ»,                                                       МКОУ «</a:t>
            </a:r>
            <a:r>
              <a:rPr lang="ru-RU" sz="2000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Учкентская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 СОШ».</a:t>
            </a:r>
            <a:endParaRPr kumimoji="0" lang="ru-RU" sz="2000" b="1" i="0" u="none" strike="noStrike" kern="1200" cap="none" spc="0" normalizeH="0" noProof="0" dirty="0" smtClean="0">
              <a:ln>
                <a:noFill/>
              </a:ln>
              <a:solidFill>
                <a:schemeClr val="accent6">
                  <a:lumMod val="60000"/>
                  <a:lumOff val="40000"/>
                </a:schemeClr>
              </a:solidFill>
              <a:effectLst/>
              <a:uLnTx/>
              <a:uFillTx/>
              <a:latin typeface="Arial Black" panose="020B0A040201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Arial Black" panose="020B0A040201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58024" y="668675"/>
            <a:ext cx="8528456" cy="5831712"/>
          </a:xfrm>
          <a:prstGeom prst="rect">
            <a:avLst/>
          </a:prstGeom>
          <a:noFill/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8786480" y="6364839"/>
            <a:ext cx="397734" cy="519288"/>
          </a:xfrm>
          <a:prstGeom prst="rect">
            <a:avLst/>
          </a:prstGeom>
          <a:solidFill>
            <a:srgbClr val="5C78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dirty="0">
                <a:solidFill>
                  <a:prstClr val="white"/>
                </a:solidFill>
                <a:latin typeface="Arial Black" panose="020B0A04020102020204" pitchFamily="34" charset="0"/>
              </a:rPr>
              <a:t>2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FDA4028B-E27D-258B-E6ED-3D9498671A16}"/>
              </a:ext>
            </a:extLst>
          </p:cNvPr>
          <p:cNvSpPr/>
          <p:nvPr/>
        </p:nvSpPr>
        <p:spPr>
          <a:xfrm>
            <a:off x="1153554" y="1030804"/>
            <a:ext cx="6737395" cy="1987767"/>
          </a:xfrm>
          <a:prstGeom prst="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000" b="1" u="sng" dirty="0">
                <a:solidFill>
                  <a:schemeClr val="tx1"/>
                </a:solidFill>
                <a:latin typeface="Arial Black" panose="020B0A04020102020204" pitchFamily="34" charset="0"/>
              </a:rPr>
              <a:t>КУМТОРКАЛИНСКИЙ РАЙОН </a:t>
            </a:r>
            <a:endParaRPr kumimoji="0" lang="ru-RU" sz="2000" b="1" i="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Black" panose="020B0A040201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1" i="0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Black" panose="020B0A040201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Arial Black" panose="020B0A04020102020204" pitchFamily="34" charset="0"/>
              </a:rPr>
              <a:t>4 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Arial Black" panose="020B0A04020102020204" pitchFamily="34" charset="0"/>
              </a:rPr>
              <a:t>ШКОЛЫ ИЗ </a:t>
            </a:r>
            <a:r>
              <a:rPr lang="ru-RU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8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Black" panose="020B0A040201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Arial Black" panose="020B0A04020102020204" pitchFamily="34" charset="0"/>
              </a:rPr>
              <a:t> 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Arial Black" panose="020B0A04020102020204" pitchFamily="34" charset="0"/>
              </a:rPr>
              <a:t>С ПРИЗНАКАМИ НЕОБЪЕКТИВНОСТИ 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Black" panose="020B0A04020102020204" pitchFamily="34" charset="0"/>
              </a:rPr>
              <a:t>(50%)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FD278DA9-FFF3-6500-0B04-1A08DECACF37}"/>
              </a:ext>
            </a:extLst>
          </p:cNvPr>
          <p:cNvSpPr/>
          <p:nvPr/>
        </p:nvSpPr>
        <p:spPr>
          <a:xfrm>
            <a:off x="272442" y="6165304"/>
            <a:ext cx="8514038" cy="191595"/>
          </a:xfrm>
          <a:prstGeom prst="rect">
            <a:avLst/>
          </a:prstGeom>
          <a:solidFill>
            <a:srgbClr val="5C78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000" b="1" dirty="0">
              <a:solidFill>
                <a:prstClr val="white"/>
              </a:solidFill>
              <a:highlight>
                <a:srgbClr val="000080"/>
              </a:highlight>
              <a:latin typeface="Arial Black" panose="020B0A040201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b="1" dirty="0">
              <a:solidFill>
                <a:prstClr val="white"/>
              </a:solidFill>
              <a:highlight>
                <a:srgbClr val="000080"/>
              </a:highlight>
              <a:latin typeface="Arial Black" panose="020B0A04020102020204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174" t="26083" r="12852" b="21367"/>
          <a:stretch/>
        </p:blipFill>
        <p:spPr>
          <a:xfrm>
            <a:off x="7781553" y="69477"/>
            <a:ext cx="1022072" cy="77183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19207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54893" y="0"/>
            <a:ext cx="7200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</a:rPr>
              <a:t>Конкурсы для </a:t>
            </a:r>
            <a:r>
              <a:rPr lang="ru-RU" sz="2400" b="1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</a:rPr>
              <a:t>педагогов</a:t>
            </a:r>
          </a:p>
          <a:p>
            <a:pPr algn="ctr"/>
            <a:r>
              <a:rPr lang="ru-RU" sz="2400" b="1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</a:rPr>
              <a:t>- </a:t>
            </a:r>
            <a:r>
              <a:rPr lang="ru-RU" sz="2400" b="1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</a:rPr>
              <a:t>региональный этап 2023 </a:t>
            </a:r>
            <a:r>
              <a:rPr lang="ru-RU" sz="2400" b="1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</a:rPr>
              <a:t>год</a:t>
            </a:r>
            <a:endParaRPr lang="ru-RU" sz="2400" b="1" dirty="0">
              <a:ln w="11430"/>
              <a:solidFill>
                <a:srgbClr val="FF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739246"/>
            <a:ext cx="9335932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1. «Лучшее этнокультурное образование детей» – МКДОУ «Детский сад </a:t>
            </a:r>
          </a:p>
          <a:p>
            <a:r>
              <a:rPr lang="ru-RU" dirty="0" smtClean="0"/>
              <a:t>«Радость» - победитель</a:t>
            </a:r>
          </a:p>
          <a:p>
            <a:endParaRPr lang="ru-RU" dirty="0"/>
          </a:p>
          <a:p>
            <a:r>
              <a:rPr lang="ru-RU" dirty="0" smtClean="0"/>
              <a:t>2. </a:t>
            </a:r>
            <a:r>
              <a:rPr lang="ru-RU" dirty="0"/>
              <a:t>«Науки юношей питают» – воспитатель МКДОУ «Детский сад «Солнышко» </a:t>
            </a:r>
          </a:p>
          <a:p>
            <a:r>
              <a:rPr lang="ru-RU" dirty="0" err="1"/>
              <a:t>Исмаилова</a:t>
            </a:r>
            <a:r>
              <a:rPr lang="ru-RU" dirty="0"/>
              <a:t> А.И. – призер</a:t>
            </a:r>
          </a:p>
          <a:p>
            <a:endParaRPr lang="ru-RU" dirty="0" smtClean="0"/>
          </a:p>
          <a:p>
            <a:r>
              <a:rPr lang="ru-RU" dirty="0" smtClean="0"/>
              <a:t>3. «Лучшие практики организации управленческой деятельности» - руководитель</a:t>
            </a:r>
          </a:p>
          <a:p>
            <a:r>
              <a:rPr lang="ru-RU" dirty="0" smtClean="0"/>
              <a:t>МКОУ «</a:t>
            </a:r>
            <a:r>
              <a:rPr lang="ru-RU" dirty="0" err="1" smtClean="0"/>
              <a:t>Тюбинская</a:t>
            </a:r>
            <a:r>
              <a:rPr lang="ru-RU" dirty="0" smtClean="0"/>
              <a:t> СОШ» </a:t>
            </a:r>
            <a:r>
              <a:rPr lang="ru-RU" dirty="0" err="1" smtClean="0"/>
              <a:t>Османова</a:t>
            </a:r>
            <a:r>
              <a:rPr lang="ru-RU" dirty="0" smtClean="0"/>
              <a:t> Б.К. – победитель</a:t>
            </a:r>
          </a:p>
          <a:p>
            <a:endParaRPr lang="ru-RU" dirty="0"/>
          </a:p>
          <a:p>
            <a:r>
              <a:rPr lang="ru-RU" dirty="0" smtClean="0"/>
              <a:t>4. Конкурс исследовательских проектов «Точка роста» – учитель физики</a:t>
            </a:r>
          </a:p>
          <a:p>
            <a:r>
              <a:rPr lang="ru-RU" dirty="0" smtClean="0"/>
              <a:t>МКОУ «</a:t>
            </a:r>
            <a:r>
              <a:rPr lang="ru-RU" dirty="0" err="1" smtClean="0"/>
              <a:t>Коркмаскалинская</a:t>
            </a:r>
            <a:r>
              <a:rPr lang="ru-RU" dirty="0" smtClean="0"/>
              <a:t> СОШ им.М.-</a:t>
            </a:r>
            <a:r>
              <a:rPr lang="ru-RU" dirty="0" err="1" smtClean="0"/>
              <a:t>З.Баймурзаева</a:t>
            </a:r>
            <a:r>
              <a:rPr lang="ru-RU" dirty="0" smtClean="0"/>
              <a:t>» Даудов А.А. –призер</a:t>
            </a:r>
          </a:p>
          <a:p>
            <a:endParaRPr lang="ru-RU" dirty="0"/>
          </a:p>
          <a:p>
            <a:r>
              <a:rPr lang="ru-RU" dirty="0" smtClean="0"/>
              <a:t>5. «Самый классный </a:t>
            </a:r>
            <a:r>
              <a:rPr lang="ru-RU" dirty="0" err="1" smtClean="0"/>
              <a:t>классный</a:t>
            </a:r>
            <a:r>
              <a:rPr lang="ru-RU" dirty="0" smtClean="0"/>
              <a:t>» – учитель английского языка МКОУ </a:t>
            </a:r>
          </a:p>
          <a:p>
            <a:r>
              <a:rPr lang="ru-RU" dirty="0" smtClean="0"/>
              <a:t>«</a:t>
            </a:r>
            <a:r>
              <a:rPr lang="ru-RU" dirty="0" err="1" smtClean="0"/>
              <a:t>Коркмаскалинская</a:t>
            </a:r>
            <a:r>
              <a:rPr lang="ru-RU" dirty="0" smtClean="0"/>
              <a:t> СОШ им.М.-</a:t>
            </a:r>
            <a:r>
              <a:rPr lang="ru-RU" dirty="0" err="1" smtClean="0"/>
              <a:t>З.Баймурзаева</a:t>
            </a:r>
            <a:r>
              <a:rPr lang="ru-RU" dirty="0" smtClean="0"/>
              <a:t> </a:t>
            </a:r>
            <a:r>
              <a:rPr lang="ru-RU" dirty="0" err="1" smtClean="0"/>
              <a:t>Халидова</a:t>
            </a:r>
            <a:r>
              <a:rPr lang="ru-RU" dirty="0" smtClean="0"/>
              <a:t> Н.А.- призер</a:t>
            </a:r>
          </a:p>
          <a:p>
            <a:endParaRPr lang="ru-RU" dirty="0"/>
          </a:p>
          <a:p>
            <a:r>
              <a:rPr lang="ru-RU" dirty="0" smtClean="0"/>
              <a:t>6. «Лучший педагог по обучению основам безопасного поведения на дорогах»- </a:t>
            </a:r>
          </a:p>
          <a:p>
            <a:r>
              <a:rPr lang="ru-RU" dirty="0"/>
              <a:t>у</a:t>
            </a:r>
            <a:r>
              <a:rPr lang="ru-RU" dirty="0" smtClean="0"/>
              <a:t>читель ОБЖ МКОУ «</a:t>
            </a:r>
            <a:r>
              <a:rPr lang="ru-RU" dirty="0" err="1" smtClean="0"/>
              <a:t>Коркмаскалинская</a:t>
            </a:r>
            <a:r>
              <a:rPr lang="ru-RU" dirty="0" smtClean="0"/>
              <a:t> СОШ им.М.-</a:t>
            </a:r>
            <a:r>
              <a:rPr lang="ru-RU" dirty="0" err="1" smtClean="0"/>
              <a:t>З.Байимурзаева</a:t>
            </a:r>
            <a:r>
              <a:rPr lang="ru-RU" dirty="0" smtClean="0"/>
              <a:t>»  </a:t>
            </a:r>
          </a:p>
          <a:p>
            <a:r>
              <a:rPr lang="ru-RU" dirty="0" err="1" smtClean="0"/>
              <a:t>Мустафаева</a:t>
            </a:r>
            <a:r>
              <a:rPr lang="ru-RU" dirty="0" smtClean="0"/>
              <a:t> З.К. – призер</a:t>
            </a:r>
          </a:p>
          <a:p>
            <a:endParaRPr lang="ru-RU" dirty="0"/>
          </a:p>
          <a:p>
            <a:r>
              <a:rPr lang="ru-RU" dirty="0" smtClean="0"/>
              <a:t>7. «Конкурс на присуждение в 2023 году премий лучшим учителям ОО за достижения в педагогической деятельности» –учитель МКОУ «</a:t>
            </a:r>
            <a:r>
              <a:rPr lang="ru-RU" dirty="0" err="1" smtClean="0"/>
              <a:t>Тюбинская</a:t>
            </a:r>
            <a:r>
              <a:rPr lang="ru-RU" dirty="0" smtClean="0"/>
              <a:t> СОШ» </a:t>
            </a:r>
            <a:r>
              <a:rPr lang="ru-RU" dirty="0" err="1" smtClean="0"/>
              <a:t>Абдуллабегова</a:t>
            </a:r>
            <a:r>
              <a:rPr lang="ru-RU" dirty="0" smtClean="0"/>
              <a:t> П.К.- победитель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1C488231-B20D-AFF1-14D6-A0A4FAF0DA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174" t="26083" r="12852" b="21367"/>
          <a:stretch/>
        </p:blipFill>
        <p:spPr>
          <a:xfrm>
            <a:off x="7444815" y="357166"/>
            <a:ext cx="1699185" cy="77552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35897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xmlns="" id="{26CDE620-56BA-EBD3-3666-D7842B95ED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603190636"/>
              </p:ext>
            </p:extLst>
          </p:nvPr>
        </p:nvGraphicFramePr>
        <p:xfrm>
          <a:off x="135634" y="1047192"/>
          <a:ext cx="8715434" cy="5652144"/>
        </p:xfrm>
        <a:graphic>
          <a:graphicData uri="http://schemas.openxmlformats.org/drawingml/2006/table">
            <a:tbl>
              <a:tblPr/>
              <a:tblGrid>
                <a:gridCol w="232868">
                  <a:extLst>
                    <a:ext uri="{9D8B030D-6E8A-4147-A177-3AD203B41FA5}">
                      <a16:colId xmlns:a16="http://schemas.microsoft.com/office/drawing/2014/main" xmlns="" val="3008904324"/>
                    </a:ext>
                  </a:extLst>
                </a:gridCol>
                <a:gridCol w="2541244">
                  <a:extLst>
                    <a:ext uri="{9D8B030D-6E8A-4147-A177-3AD203B41FA5}">
                      <a16:colId xmlns:a16="http://schemas.microsoft.com/office/drawing/2014/main" xmlns="" val="791796049"/>
                    </a:ext>
                  </a:extLst>
                </a:gridCol>
                <a:gridCol w="876436">
                  <a:extLst>
                    <a:ext uri="{9D8B030D-6E8A-4147-A177-3AD203B41FA5}">
                      <a16:colId xmlns:a16="http://schemas.microsoft.com/office/drawing/2014/main" xmlns="" val="3109749922"/>
                    </a:ext>
                  </a:extLst>
                </a:gridCol>
                <a:gridCol w="642942">
                  <a:extLst>
                    <a:ext uri="{9D8B030D-6E8A-4147-A177-3AD203B41FA5}">
                      <a16:colId xmlns:a16="http://schemas.microsoft.com/office/drawing/2014/main" xmlns="" val="4168656335"/>
                    </a:ext>
                  </a:extLst>
                </a:gridCol>
                <a:gridCol w="568283"/>
                <a:gridCol w="656997">
                  <a:extLst>
                    <a:ext uri="{9D8B030D-6E8A-4147-A177-3AD203B41FA5}">
                      <a16:colId xmlns:a16="http://schemas.microsoft.com/office/drawing/2014/main" xmlns="" val="510247468"/>
                    </a:ext>
                  </a:extLst>
                </a:gridCol>
                <a:gridCol w="633303">
                  <a:extLst>
                    <a:ext uri="{9D8B030D-6E8A-4147-A177-3AD203B41FA5}">
                      <a16:colId xmlns:a16="http://schemas.microsoft.com/office/drawing/2014/main" xmlns="" val="2532556000"/>
                    </a:ext>
                  </a:extLst>
                </a:gridCol>
                <a:gridCol w="856061">
                  <a:extLst>
                    <a:ext uri="{9D8B030D-6E8A-4147-A177-3AD203B41FA5}">
                      <a16:colId xmlns:a16="http://schemas.microsoft.com/office/drawing/2014/main" xmlns="" val="3032860452"/>
                    </a:ext>
                  </a:extLst>
                </a:gridCol>
                <a:gridCol w="950554"/>
                <a:gridCol w="756746"/>
              </a:tblGrid>
              <a:tr h="869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№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Наименование организаций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Кол-во учащихся</a:t>
                      </a:r>
                    </a:p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в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ОО с 4 по 11 </a:t>
                      </a:r>
                      <a:r>
                        <a:rPr lang="ru-RU" sz="12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кл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</a:t>
                      </a:r>
                    </a:p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этап (чел.)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участников</a:t>
                      </a:r>
                      <a:r>
                        <a:rPr lang="ru-RU" sz="1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Регион. этап</a:t>
                      </a:r>
                      <a:r>
                        <a:rPr lang="ru-RU" sz="1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(чел.)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участников</a:t>
                      </a:r>
                      <a:r>
                        <a:rPr lang="ru-RU" sz="1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Победители</a:t>
                      </a:r>
                      <a:r>
                        <a:rPr lang="ru-RU" sz="1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и п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ризеры</a:t>
                      </a:r>
                      <a:r>
                        <a:rPr lang="ru-RU" sz="1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</a:t>
                      </a:r>
                      <a:r>
                        <a:rPr lang="ru-RU" sz="1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 этапа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Победители </a:t>
                      </a:r>
                    </a:p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и призеры регионального этапа </a:t>
                      </a:r>
                    </a:p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996533768"/>
                  </a:ext>
                </a:extLst>
              </a:tr>
              <a:tr h="4587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    МКОУ 'КОРКМАСКАЛИНСКАЯ СОШ ИМ. М-З БАЙМУРЗАЕВА '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496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40</a:t>
                      </a:r>
                      <a:endParaRPr lang="ru-RU" sz="16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8,6</a:t>
                      </a:r>
                      <a:endParaRPr lang="ru-RU" sz="16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9</a:t>
                      </a:r>
                      <a:endParaRPr lang="ru-RU" sz="16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1,8</a:t>
                      </a:r>
                      <a:endParaRPr lang="ru-RU" sz="16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21</a:t>
                      </a:r>
                      <a:endParaRPr lang="ru-RU" sz="16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1,4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21282503"/>
                  </a:ext>
                </a:extLst>
              </a:tr>
              <a:tr h="42159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 Black" panose="020B0A04020102020204" pitchFamily="34" charset="0"/>
                        </a:rPr>
                        <a:t>    МКОУ 'КОРКМАСКАЛИНСКАЯ СОШ'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Arial Black" panose="020B0A04020102020204" pitchFamily="34" charset="0"/>
                        </a:rPr>
                        <a:t>711</a:t>
                      </a:r>
                      <a:endParaRPr lang="ru-RU" sz="1400" b="1" i="0" u="none" strike="noStrike" dirty="0">
                        <a:solidFill>
                          <a:srgbClr val="FF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FF0000"/>
                          </a:solidFill>
                        </a:rPr>
                        <a:t>40</a:t>
                      </a:r>
                      <a:endParaRPr lang="ru-RU" sz="1600" dirty="0">
                        <a:solidFill>
                          <a:srgbClr val="FF0000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FF0000"/>
                          </a:solidFill>
                        </a:rPr>
                        <a:t>5,6</a:t>
                      </a:r>
                      <a:endParaRPr lang="ru-RU" sz="1600" dirty="0">
                        <a:solidFill>
                          <a:srgbClr val="FF0000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8</a:t>
                      </a:r>
                      <a:endParaRPr lang="ru-RU" sz="16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1,1</a:t>
                      </a:r>
                      <a:endParaRPr lang="ru-RU" sz="16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19</a:t>
                      </a:r>
                      <a:endParaRPr lang="ru-RU" sz="16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0,7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29955124"/>
                  </a:ext>
                </a:extLst>
              </a:tr>
              <a:tr h="27431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    МКОУ 'УЧКЕНТСКАЯ СОШ'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423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32</a:t>
                      </a:r>
                      <a:endParaRPr lang="ru-RU" sz="16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7,5</a:t>
                      </a:r>
                      <a:endParaRPr lang="ru-RU" sz="16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</a:t>
                      </a:r>
                      <a:endParaRPr lang="ru-RU" sz="16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0,9</a:t>
                      </a:r>
                      <a:endParaRPr lang="ru-RU" sz="16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</a:t>
                      </a:r>
                      <a:endParaRPr lang="ru-RU" sz="16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0,2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966137429"/>
                  </a:ext>
                </a:extLst>
              </a:tr>
              <a:tr h="62779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B050"/>
                          </a:solidFill>
                          <a:effectLst/>
                          <a:latin typeface="Arial Black" panose="020B0A04020102020204" pitchFamily="34" charset="0"/>
                        </a:rPr>
                        <a:t>    МКОУ 'ШАМХАЛЯНГИЮРТОВСКАЯ СОШ'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 Black" panose="020B0A04020102020204" pitchFamily="34" charset="0"/>
                        </a:rPr>
                        <a:t>93</a:t>
                      </a:r>
                      <a:endParaRPr lang="ru-RU" sz="1400" b="1" i="0" u="none" strike="noStrike" dirty="0">
                        <a:solidFill>
                          <a:srgbClr val="00B05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00B050"/>
                          </a:solidFill>
                        </a:rPr>
                        <a:t>43</a:t>
                      </a:r>
                      <a:endParaRPr lang="ru-RU" sz="1600" dirty="0">
                        <a:solidFill>
                          <a:srgbClr val="00B050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00B050"/>
                          </a:solidFill>
                        </a:rPr>
                        <a:t>46,2</a:t>
                      </a:r>
                      <a:endParaRPr lang="ru-RU" sz="1600" dirty="0">
                        <a:solidFill>
                          <a:srgbClr val="00B050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6</a:t>
                      </a:r>
                      <a:endParaRPr lang="ru-RU" sz="16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6,4</a:t>
                      </a:r>
                      <a:endParaRPr lang="ru-RU" sz="16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17</a:t>
                      </a:r>
                      <a:endParaRPr lang="ru-RU" sz="16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2,1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65741785"/>
                  </a:ext>
                </a:extLst>
              </a:tr>
              <a:tr h="42159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    МКОУ'АДЖИДАДИНСКАЯ СОШ'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141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34</a:t>
                      </a:r>
                      <a:endParaRPr lang="ru-RU" sz="16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24</a:t>
                      </a:r>
                      <a:endParaRPr lang="ru-RU" sz="16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6</a:t>
                      </a:r>
                      <a:endParaRPr lang="ru-RU" sz="16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4,2</a:t>
                      </a:r>
                      <a:endParaRPr lang="ru-RU" sz="16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8</a:t>
                      </a:r>
                      <a:endParaRPr lang="ru-RU" sz="16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2,1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8691414"/>
                  </a:ext>
                </a:extLst>
              </a:tr>
              <a:tr h="27431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    МКОУ'АЛМАЛИНСКАЯ СОШ'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175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28</a:t>
                      </a:r>
                      <a:endParaRPr lang="ru-RU" sz="16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16</a:t>
                      </a:r>
                      <a:endParaRPr lang="ru-RU" sz="16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5</a:t>
                      </a:r>
                      <a:endParaRPr lang="ru-RU" sz="16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2,8</a:t>
                      </a:r>
                      <a:endParaRPr lang="ru-RU" sz="16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9</a:t>
                      </a:r>
                      <a:endParaRPr lang="ru-RU" sz="16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2,8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91164235"/>
                  </a:ext>
                </a:extLst>
              </a:tr>
              <a:tr h="42159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    МКОУ'ТЕМИРГОЕВСКАЯ СОШ'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256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39</a:t>
                      </a:r>
                      <a:endParaRPr lang="ru-RU" sz="16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15,2</a:t>
                      </a:r>
                      <a:endParaRPr lang="ru-RU" sz="16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5</a:t>
                      </a:r>
                      <a:endParaRPr lang="ru-RU" sz="16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1,9</a:t>
                      </a:r>
                      <a:endParaRPr lang="ru-RU" sz="16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17</a:t>
                      </a:r>
                      <a:endParaRPr lang="ru-RU" sz="16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1,5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51873945"/>
                  </a:ext>
                </a:extLst>
              </a:tr>
              <a:tr h="27431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 Black" panose="020B0A04020102020204" pitchFamily="34" charset="0"/>
                        </a:rPr>
                        <a:t>    МКОУ'ТЮБИНСКАЯ СОШ'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Arial Black" panose="020B0A04020102020204" pitchFamily="34" charset="0"/>
                        </a:rPr>
                        <a:t>820</a:t>
                      </a:r>
                      <a:endParaRPr lang="ru-RU" sz="1400" b="1" i="0" u="none" strike="noStrike" dirty="0">
                        <a:solidFill>
                          <a:srgbClr val="FF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FF0000"/>
                          </a:solidFill>
                        </a:rPr>
                        <a:t>34</a:t>
                      </a:r>
                      <a:endParaRPr lang="ru-RU" sz="1600" dirty="0">
                        <a:solidFill>
                          <a:srgbClr val="FF0000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FF0000"/>
                          </a:solidFill>
                        </a:rPr>
                        <a:t>4,5</a:t>
                      </a:r>
                      <a:endParaRPr lang="ru-RU" sz="1600" dirty="0">
                        <a:solidFill>
                          <a:srgbClr val="FF0000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7</a:t>
                      </a:r>
                      <a:endParaRPr lang="ru-RU" sz="16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0,9</a:t>
                      </a:r>
                      <a:endParaRPr lang="ru-RU" sz="16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11</a:t>
                      </a:r>
                      <a:endParaRPr lang="ru-RU" sz="16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0,6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26003248"/>
                  </a:ext>
                </a:extLst>
              </a:tr>
              <a:tr h="117307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  <a:ea typeface="Segoe UI Black" panose="020B0A02040204020203" pitchFamily="34" charset="0"/>
                          <a:cs typeface="Times New Roman" panose="02020603050405020304" pitchFamily="18" charset="0"/>
                        </a:rPr>
                        <a:t>ИТОГО ПО ОБРАЗОВАТЕЛЬНЫМ ОРГАНИЗАЦИЯМ КУМТОРКАЛИНСКОГО РАЙОНА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  <a:ea typeface="Segoe UI Black" panose="020B0A02040204020203" pitchFamily="34" charset="0"/>
                        <a:cs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</a:t>
                      </a:r>
                      <a:r>
                        <a:rPr lang="ru-RU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ИТОГО ПО ОБРАЗОВАТЕЛЬНЫМ ОРГАНИЗАЦИЯМ КАРАБУДАХКЕНТСКОГО</a:t>
                      </a:r>
                      <a:r>
                        <a:rPr lang="ru-RU" sz="1200" b="1" i="0" u="none" strike="noStrike" baseline="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 РАЙОНА</a:t>
                      </a:r>
                      <a:endParaRPr lang="ru-RU" sz="1200" b="1" i="0" u="none" strike="noStrike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fontAlgn="b">
                        <a:lnSpc>
                          <a:spcPct val="150000"/>
                        </a:lnSpc>
                      </a:pP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</a:rPr>
                        <a:t> 3115</a:t>
                      </a:r>
                      <a:endParaRPr lang="ru-RU" sz="1600" b="1" i="0" u="none" strike="noStrike" dirty="0">
                        <a:solidFill>
                          <a:srgbClr val="C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684" marR="6684" marT="66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C9280D"/>
                          </a:solidFill>
                        </a:rPr>
                        <a:t>290</a:t>
                      </a:r>
                      <a:endParaRPr lang="ru-RU" sz="1600" dirty="0">
                        <a:solidFill>
                          <a:srgbClr val="C9280D"/>
                        </a:solidFill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C9280D"/>
                          </a:solidFill>
                        </a:rPr>
                        <a:t>9,3</a:t>
                      </a:r>
                      <a:endParaRPr lang="ru-RU" sz="1600" dirty="0">
                        <a:solidFill>
                          <a:srgbClr val="C9280D"/>
                        </a:solidFill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C9280D"/>
                          </a:solidFill>
                        </a:rPr>
                        <a:t>50</a:t>
                      </a:r>
                      <a:endParaRPr lang="ru-RU" sz="1600" dirty="0">
                        <a:solidFill>
                          <a:srgbClr val="C9280D"/>
                        </a:solidFill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C9280D"/>
                          </a:solidFill>
                        </a:rPr>
                        <a:t>1,1</a:t>
                      </a:r>
                      <a:endParaRPr lang="ru-RU" sz="1600" dirty="0">
                        <a:solidFill>
                          <a:srgbClr val="C9280D"/>
                        </a:solidFill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C9280D"/>
                          </a:solidFill>
                        </a:rPr>
                        <a:t>112</a:t>
                      </a:r>
                      <a:endParaRPr lang="ru-RU" sz="1600" dirty="0">
                        <a:solidFill>
                          <a:srgbClr val="C9280D"/>
                        </a:solidFill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</a:rPr>
                        <a:t>32</a:t>
                      </a:r>
                      <a:endParaRPr lang="ru-RU" sz="1600" b="1" i="0" u="none" strike="noStrike" dirty="0">
                        <a:solidFill>
                          <a:srgbClr val="C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</a:rPr>
                        <a:t>0,9</a:t>
                      </a:r>
                      <a:endParaRPr lang="ru-RU" sz="1800" b="1" i="0" u="none" strike="noStrike" dirty="0">
                        <a:solidFill>
                          <a:srgbClr val="C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43110798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07504" y="575466"/>
            <a:ext cx="8750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Мониторинг участия обучающихся в конкурсах в 2022-2023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уч.год</a:t>
            </a:r>
            <a:endParaRPr lang="ru-RU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4429124" y="5214950"/>
            <a:ext cx="435928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4429124" y="2643182"/>
            <a:ext cx="500636" cy="43204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4500562" y="3500438"/>
            <a:ext cx="492766" cy="50006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1C488231-B20D-AFF1-14D6-A0A4FAF0DA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174" t="26083" r="12852" b="21367"/>
          <a:stretch/>
        </p:blipFill>
        <p:spPr>
          <a:xfrm>
            <a:off x="7444815" y="0"/>
            <a:ext cx="1699185" cy="77552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s37.amsvlad.ru/b859abf6-4892-4f04-9eba-5fd7914d8a8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7690"/>
            <a:ext cx="9144000" cy="68403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56609" y="1171753"/>
            <a:ext cx="3456384" cy="6463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5580112" y="2060848"/>
            <a:ext cx="720080" cy="6463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" y="4221088"/>
            <a:ext cx="4427983" cy="9233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814931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85720" y="1214417"/>
          <a:ext cx="8501122" cy="5012073"/>
        </p:xfrm>
        <a:graphic>
          <a:graphicData uri="http://schemas.openxmlformats.org/drawingml/2006/table">
            <a:tbl>
              <a:tblPr/>
              <a:tblGrid>
                <a:gridCol w="443042"/>
                <a:gridCol w="2414478"/>
                <a:gridCol w="1428760"/>
                <a:gridCol w="1357322"/>
                <a:gridCol w="1428760"/>
                <a:gridCol w="1428760"/>
              </a:tblGrid>
              <a:tr h="102870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latin typeface="Times New Roman"/>
                          <a:ea typeface="Calibri"/>
                          <a:cs typeface="Times New Roman"/>
                        </a:rPr>
                        <a:t>№</a:t>
                      </a:r>
                      <a:endParaRPr lang="ru-RU" sz="20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latin typeface="Times New Roman"/>
                          <a:ea typeface="Calibri"/>
                          <a:cs typeface="Times New Roman"/>
                        </a:rPr>
                        <a:t>Предмет</a:t>
                      </a:r>
                      <a:endParaRPr lang="ru-RU" sz="20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Ср. </a:t>
                      </a:r>
                      <a:r>
                        <a:rPr lang="ru-RU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балл 2020г</a:t>
                      </a: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Ср. </a:t>
                      </a:r>
                      <a:r>
                        <a:rPr lang="ru-RU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балл 2021г</a:t>
                      </a: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Ср. балл 2022г.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latin typeface="Times New Roman"/>
                          <a:ea typeface="Calibri"/>
                          <a:cs typeface="Times New Roman"/>
                        </a:rPr>
                        <a:t>Ср. балл 2023г.</a:t>
                      </a:r>
                      <a:endParaRPr lang="ru-RU" sz="20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290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Русский язык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63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61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>
                          <a:latin typeface="Times New Roman"/>
                          <a:ea typeface="Calibri"/>
                          <a:cs typeface="Times New Roman"/>
                        </a:rPr>
                        <a:t>58.</a:t>
                      </a: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61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81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latin typeface="Times New Roman"/>
                          <a:ea typeface="Calibri"/>
                          <a:cs typeface="Times New Roman"/>
                        </a:rPr>
                        <a:t>Математика(проф.)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37,5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30,3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>
                          <a:latin typeface="Times New Roman"/>
                          <a:ea typeface="Calibri"/>
                          <a:cs typeface="Times New Roman"/>
                        </a:rPr>
                        <a:t>28.8</a:t>
                      </a:r>
                      <a:endParaRPr lang="ru-RU" sz="20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latin typeface="Times New Roman"/>
                          <a:ea typeface="Calibri"/>
                          <a:cs typeface="Times New Roman"/>
                        </a:rPr>
                        <a:t>35,4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290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Матем. (база)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2000">
                        <a:solidFill>
                          <a:srgbClr val="FF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2000">
                        <a:solidFill>
                          <a:srgbClr val="FF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3,7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3,4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290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Физика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45,4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33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29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latin typeface="Times New Roman"/>
                          <a:ea typeface="Calibri"/>
                          <a:cs typeface="Times New Roman"/>
                        </a:rPr>
                        <a:t>39,7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290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Химия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37,9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35,3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31.9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42,4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290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Информатика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54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55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40,5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48,3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290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Биология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36,3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43,4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36,9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latin typeface="Times New Roman"/>
                          <a:ea typeface="Calibri"/>
                          <a:cs typeface="Times New Roman"/>
                        </a:rPr>
                        <a:t>50,3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290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История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48,6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60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46.2</a:t>
                      </a:r>
                      <a:endParaRPr lang="ru-RU" sz="2000">
                        <a:solidFill>
                          <a:srgbClr val="FF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32,7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290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Англ.язык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24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50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29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290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Обществознание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48,5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41,9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43,8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47,1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290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Литература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49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51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85786" y="642918"/>
            <a:ext cx="7643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Показатели среднего балла ЕГЭ по предметам</a:t>
            </a:r>
            <a:endParaRPr lang="ru-RU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xmlns="" id="{5C881A82-4497-EDB2-7C00-BD96775088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868056606"/>
              </p:ext>
            </p:extLst>
          </p:nvPr>
        </p:nvGraphicFramePr>
        <p:xfrm>
          <a:off x="214283" y="717716"/>
          <a:ext cx="8715435" cy="5121649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505542">
                  <a:extLst>
                    <a:ext uri="{9D8B030D-6E8A-4147-A177-3AD203B41FA5}">
                      <a16:colId xmlns:a16="http://schemas.microsoft.com/office/drawing/2014/main" xmlns="" val="2209297975"/>
                    </a:ext>
                  </a:extLst>
                </a:gridCol>
                <a:gridCol w="3137795">
                  <a:extLst>
                    <a:ext uri="{9D8B030D-6E8A-4147-A177-3AD203B41FA5}">
                      <a16:colId xmlns:a16="http://schemas.microsoft.com/office/drawing/2014/main" xmlns="" val="430332269"/>
                    </a:ext>
                  </a:extLst>
                </a:gridCol>
                <a:gridCol w="1214446">
                  <a:extLst>
                    <a:ext uri="{9D8B030D-6E8A-4147-A177-3AD203B41FA5}">
                      <a16:colId xmlns:a16="http://schemas.microsoft.com/office/drawing/2014/main" xmlns="" val="4062596894"/>
                    </a:ext>
                  </a:extLst>
                </a:gridCol>
                <a:gridCol w="928694"/>
                <a:gridCol w="1214446">
                  <a:extLst>
                    <a:ext uri="{9D8B030D-6E8A-4147-A177-3AD203B41FA5}">
                      <a16:colId xmlns:a16="http://schemas.microsoft.com/office/drawing/2014/main" xmlns="" val="465353111"/>
                    </a:ext>
                  </a:extLst>
                </a:gridCol>
                <a:gridCol w="928694"/>
                <a:gridCol w="785818">
                  <a:extLst>
                    <a:ext uri="{9D8B030D-6E8A-4147-A177-3AD203B41FA5}">
                      <a16:colId xmlns:a16="http://schemas.microsoft.com/office/drawing/2014/main" xmlns="" val="3726043849"/>
                    </a:ext>
                  </a:extLst>
                </a:gridCol>
              </a:tblGrid>
              <a:tr h="1412347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>
                          <a:effectLst/>
                          <a:latin typeface="+mn-lt"/>
                        </a:rPr>
                        <a:t>№</a:t>
                      </a:r>
                      <a:endParaRPr lang="ru-RU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8" marR="57508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b="1" dirty="0">
                          <a:effectLst/>
                          <a:latin typeface="+mn-lt"/>
                          <a:cs typeface="Aharoni" pitchFamily="2" charset="-79"/>
                        </a:rPr>
                        <a:t>Общеобразовательная организация</a:t>
                      </a:r>
                      <a:endParaRPr lang="ru-RU" sz="1200" dirty="0">
                        <a:effectLst/>
                        <a:latin typeface="+mn-lt"/>
                        <a:ea typeface="Calibri" panose="020F0502020204030204" pitchFamily="34" charset="0"/>
                        <a:cs typeface="Aharoni" pitchFamily="2" charset="-79"/>
                      </a:endParaRPr>
                    </a:p>
                  </a:txBody>
                  <a:tcPr marL="57508" marR="5750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b="1" dirty="0">
                          <a:effectLst/>
                          <a:latin typeface="+mn-lt"/>
                          <a:cs typeface="Aharoni" pitchFamily="2" charset="-79"/>
                        </a:rPr>
                        <a:t>Общее  количество претендентов на медаль</a:t>
                      </a:r>
                      <a:endParaRPr lang="ru-RU" sz="1200" dirty="0">
                        <a:effectLst/>
                        <a:latin typeface="+mn-lt"/>
                        <a:ea typeface="Calibri" panose="020F0502020204030204" pitchFamily="34" charset="0"/>
                        <a:cs typeface="Aharoni" pitchFamily="2" charset="-79"/>
                      </a:endParaRPr>
                    </a:p>
                  </a:txBody>
                  <a:tcPr marL="57508" marR="5750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effectLst/>
                          <a:latin typeface="+mn-lt"/>
                          <a:cs typeface="Aharoni" pitchFamily="2" charset="-79"/>
                        </a:rPr>
                        <a:t>Получили аттестаты особого образца</a:t>
                      </a:r>
                      <a:endParaRPr lang="ru-RU" sz="1200" dirty="0" smtClean="0">
                        <a:effectLst/>
                        <a:latin typeface="+mn-lt"/>
                        <a:ea typeface="Calibri" panose="020F0502020204030204" pitchFamily="34" charset="0"/>
                        <a:cs typeface="Aharoni" pitchFamily="2" charset="-79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200" dirty="0">
                        <a:effectLst/>
                        <a:latin typeface="+mn-lt"/>
                        <a:ea typeface="Calibri" panose="020F0502020204030204" pitchFamily="34" charset="0"/>
                        <a:cs typeface="Aharoni" pitchFamily="2" charset="-79"/>
                      </a:endParaRPr>
                    </a:p>
                  </a:txBody>
                  <a:tcPr marL="57508" marR="5750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effectLst/>
                          <a:latin typeface="+mn-lt"/>
                          <a:cs typeface="Aharoni" pitchFamily="2" charset="-79"/>
                        </a:rPr>
                        <a:t>Общее  количество претендентов на медаль</a:t>
                      </a:r>
                      <a:endParaRPr lang="ru-RU" sz="1200" dirty="0" smtClean="0">
                        <a:effectLst/>
                        <a:latin typeface="+mn-lt"/>
                        <a:ea typeface="Calibri" panose="020F0502020204030204" pitchFamily="34" charset="0"/>
                        <a:cs typeface="Aharoni" pitchFamily="2" charset="-79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200" dirty="0">
                        <a:effectLst/>
                        <a:latin typeface="+mn-lt"/>
                        <a:ea typeface="Calibri" panose="020F0502020204030204" pitchFamily="34" charset="0"/>
                        <a:cs typeface="Aharoni" pitchFamily="2" charset="-79"/>
                      </a:endParaRPr>
                    </a:p>
                  </a:txBody>
                  <a:tcPr marL="57508" marR="5750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effectLst/>
                          <a:latin typeface="+mn-lt"/>
                          <a:cs typeface="Aharoni" pitchFamily="2" charset="-79"/>
                        </a:rPr>
                        <a:t>Получили аттестаты особого образца</a:t>
                      </a:r>
                      <a:endParaRPr lang="ru-RU" sz="1200" dirty="0" smtClean="0">
                        <a:effectLst/>
                        <a:latin typeface="+mn-lt"/>
                        <a:ea typeface="Calibri" panose="020F0502020204030204" pitchFamily="34" charset="0"/>
                        <a:cs typeface="Aharoni" pitchFamily="2" charset="-79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200" dirty="0">
                        <a:effectLst/>
                        <a:latin typeface="+mn-lt"/>
                        <a:ea typeface="Calibri" panose="020F0502020204030204" pitchFamily="34" charset="0"/>
                        <a:cs typeface="Aharoni" pitchFamily="2" charset="-79"/>
                      </a:endParaRPr>
                    </a:p>
                  </a:txBody>
                  <a:tcPr marL="57508" marR="5750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b="1" dirty="0">
                          <a:effectLst/>
                          <a:latin typeface="+mn-lt"/>
                          <a:cs typeface="Aharoni" pitchFamily="2" charset="-79"/>
                        </a:rPr>
                        <a:t>%</a:t>
                      </a:r>
                      <a:endParaRPr lang="ru-RU" sz="1200" dirty="0">
                        <a:effectLst/>
                        <a:latin typeface="+mn-lt"/>
                        <a:ea typeface="Calibri" panose="020F0502020204030204" pitchFamily="34" charset="0"/>
                        <a:cs typeface="Aharoni" pitchFamily="2" charset="-79"/>
                      </a:endParaRPr>
                    </a:p>
                  </a:txBody>
                  <a:tcPr marL="57508" marR="5750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63328855"/>
                  </a:ext>
                </a:extLst>
              </a:tr>
              <a:tr h="22137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200" dirty="0">
                        <a:effectLst/>
                        <a:latin typeface="+mn-lt"/>
                        <a:ea typeface="Calibri" panose="020F0502020204030204" pitchFamily="34" charset="0"/>
                        <a:cs typeface="Aharoni" pitchFamily="2" charset="-79"/>
                      </a:endParaRPr>
                    </a:p>
                  </a:txBody>
                  <a:tcPr marL="57508" marR="5750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 smtClean="0">
                          <a:effectLst/>
                          <a:latin typeface="+mn-lt"/>
                          <a:ea typeface="Calibri" panose="020F0502020204030204" pitchFamily="34" charset="0"/>
                          <a:cs typeface="Aharoni" pitchFamily="2" charset="-79"/>
                        </a:rPr>
                        <a:t>2022</a:t>
                      </a:r>
                      <a:endParaRPr lang="ru-RU" sz="1200" dirty="0">
                        <a:effectLst/>
                        <a:latin typeface="+mn-lt"/>
                        <a:ea typeface="Calibri" panose="020F0502020204030204" pitchFamily="34" charset="0"/>
                        <a:cs typeface="Aharoni" pitchFamily="2" charset="-79"/>
                      </a:endParaRPr>
                    </a:p>
                  </a:txBody>
                  <a:tcPr marL="57508" marR="5750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 smtClean="0">
                          <a:effectLst/>
                          <a:latin typeface="+mn-lt"/>
                          <a:ea typeface="Calibri" panose="020F0502020204030204" pitchFamily="34" charset="0"/>
                          <a:cs typeface="Aharoni" pitchFamily="2" charset="-79"/>
                        </a:rPr>
                        <a:t>2022</a:t>
                      </a:r>
                      <a:endParaRPr lang="ru-RU" sz="1200" dirty="0">
                        <a:effectLst/>
                        <a:latin typeface="+mn-lt"/>
                        <a:ea typeface="Calibri" panose="020F0502020204030204" pitchFamily="34" charset="0"/>
                        <a:cs typeface="Aharoni" pitchFamily="2" charset="-79"/>
                      </a:endParaRPr>
                    </a:p>
                  </a:txBody>
                  <a:tcPr marL="57508" marR="5750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 smtClean="0">
                          <a:effectLst/>
                          <a:latin typeface="+mn-lt"/>
                          <a:ea typeface="Calibri" panose="020F0502020204030204" pitchFamily="34" charset="0"/>
                          <a:cs typeface="Aharoni" pitchFamily="2" charset="-79"/>
                        </a:rPr>
                        <a:t>2023</a:t>
                      </a:r>
                      <a:endParaRPr lang="ru-RU" sz="1200" dirty="0">
                        <a:effectLst/>
                        <a:latin typeface="+mn-lt"/>
                        <a:ea typeface="Calibri" panose="020F0502020204030204" pitchFamily="34" charset="0"/>
                        <a:cs typeface="Aharoni" pitchFamily="2" charset="-79"/>
                      </a:endParaRPr>
                    </a:p>
                  </a:txBody>
                  <a:tcPr marL="57508" marR="5750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 smtClean="0">
                          <a:effectLst/>
                          <a:latin typeface="+mn-lt"/>
                          <a:ea typeface="Calibri" panose="020F0502020204030204" pitchFamily="34" charset="0"/>
                          <a:cs typeface="Aharoni" pitchFamily="2" charset="-79"/>
                        </a:rPr>
                        <a:t>2023</a:t>
                      </a:r>
                      <a:endParaRPr lang="ru-RU" sz="1200" dirty="0">
                        <a:effectLst/>
                        <a:latin typeface="+mn-lt"/>
                        <a:ea typeface="Calibri" panose="020F0502020204030204" pitchFamily="34" charset="0"/>
                        <a:cs typeface="Aharoni" pitchFamily="2" charset="-79"/>
                      </a:endParaRPr>
                    </a:p>
                  </a:txBody>
                  <a:tcPr marL="57508" marR="5750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200" dirty="0">
                        <a:effectLst/>
                        <a:latin typeface="+mn-lt"/>
                        <a:ea typeface="Calibri" panose="020F0502020204030204" pitchFamily="34" charset="0"/>
                        <a:cs typeface="Aharoni" pitchFamily="2" charset="-79"/>
                      </a:endParaRPr>
                    </a:p>
                  </a:txBody>
                  <a:tcPr marL="57508" marR="5750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91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>
                          <a:effectLst/>
                        </a:rPr>
                        <a:t>1</a:t>
                      </a:r>
                      <a:endParaRPr lang="ru-RU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8" marR="575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effectLst/>
                          <a:latin typeface="Arial Black" panose="020B0A04020102020204" pitchFamily="34" charset="0"/>
                          <a:ea typeface="Calibri" panose="020F0502020204030204" pitchFamily="34" charset="0"/>
                          <a:cs typeface="Aharoni" pitchFamily="2" charset="-79"/>
                        </a:rPr>
                        <a:t>МБОУ «ТЮБИНСКАЯ СОШ»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cs typeface="Aharoni" pitchFamily="2" charset="-79"/>
                        </a:rPr>
                        <a:t>7</a:t>
                      </a:r>
                      <a:endParaRPr lang="ru-RU" sz="1200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cs typeface="Aharoni" pitchFamily="2" charset="-79"/>
                        </a:rPr>
                        <a:t>6</a:t>
                      </a:r>
                      <a:endParaRPr lang="ru-RU" sz="1200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cs typeface="Aharoni" pitchFamily="2" charset="-79"/>
                        </a:rPr>
                        <a:t>3</a:t>
                      </a:r>
                      <a:endParaRPr lang="ru-RU" sz="1200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cs typeface="Aharoni" pitchFamily="2" charset="-79"/>
                        </a:rPr>
                        <a:t>2</a:t>
                      </a:r>
                      <a:endParaRPr lang="ru-RU" sz="1200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cs typeface="Aharoni" pitchFamily="2" charset="-79"/>
                        </a:rPr>
                        <a:t>67%</a:t>
                      </a:r>
                      <a:endParaRPr lang="ru-RU" sz="1200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772745874"/>
                  </a:ext>
                </a:extLst>
              </a:tr>
              <a:tr h="4338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57508" marR="575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effectLst/>
                          <a:latin typeface="Arial Black" panose="020B0A04020102020204" pitchFamily="34" charset="0"/>
                          <a:ea typeface="Calibri" panose="020F0502020204030204" pitchFamily="34" charset="0"/>
                          <a:cs typeface="Aharoni" pitchFamily="2" charset="-79"/>
                        </a:rPr>
                        <a:t>МБОУ «КОРКМАСКАЛИНСКАЯ СОШ ИМ М.-ЗАГИРА БАЙМУРЗАЕВА»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cs typeface="Aharoni" pitchFamily="2" charset="-79"/>
                        </a:rPr>
                        <a:t>1</a:t>
                      </a:r>
                      <a:endParaRPr lang="ru-RU" sz="1200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b="0" dirty="0" smtClean="0">
                          <a:effectLst/>
                          <a:latin typeface="Arial Black" panose="020B0A04020102020204" pitchFamily="34" charset="0"/>
                          <a:ea typeface="Calibri" panose="020F0502020204030204" pitchFamily="34" charset="0"/>
                          <a:cs typeface="Aharoni" pitchFamily="2" charset="-79"/>
                        </a:rPr>
                        <a:t>1</a:t>
                      </a:r>
                      <a:endParaRPr lang="ru-RU" sz="1200" b="0" dirty="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cs typeface="Aharoni" pitchFamily="2" charset="-79"/>
                        </a:rPr>
                        <a:t>1</a:t>
                      </a:r>
                      <a:endParaRPr lang="ru-RU" sz="1200" b="0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b="0" dirty="0" smtClean="0">
                          <a:effectLst/>
                          <a:latin typeface="Arial Black" panose="020B0A04020102020204" pitchFamily="34" charset="0"/>
                          <a:ea typeface="Calibri" panose="020F0502020204030204" pitchFamily="34" charset="0"/>
                          <a:cs typeface="Aharoni" pitchFamily="2" charset="-79"/>
                        </a:rPr>
                        <a:t>0</a:t>
                      </a:r>
                      <a:endParaRPr lang="ru-RU" sz="1200" b="0" dirty="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cs typeface="Aharoni" pitchFamily="2" charset="-79"/>
                        </a:rPr>
                        <a:t>0%</a:t>
                      </a:r>
                      <a:endParaRPr lang="ru-RU" sz="1200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34872054"/>
                  </a:ext>
                </a:extLst>
              </a:tr>
              <a:tr h="39525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57508" marR="575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effectLst/>
                          <a:latin typeface="Arial Black" panose="020B0A04020102020204" pitchFamily="34" charset="0"/>
                          <a:ea typeface="Calibri" panose="020F0502020204030204" pitchFamily="34" charset="0"/>
                          <a:cs typeface="Aharoni" pitchFamily="2" charset="-79"/>
                        </a:rPr>
                        <a:t>МБОУ «КОРКМАСКАЛИНСКАЯ СОШ»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cs typeface="Aharoni" pitchFamily="2" charset="-79"/>
                        </a:rPr>
                        <a:t>2</a:t>
                      </a:r>
                      <a:endParaRPr lang="ru-RU" sz="1200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cs typeface="Aharoni" pitchFamily="2" charset="-79"/>
                        </a:rPr>
                        <a:t>1</a:t>
                      </a:r>
                      <a:endParaRPr lang="ru-RU" sz="1200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cs typeface="Aharoni" pitchFamily="2" charset="-79"/>
                        </a:rPr>
                        <a:t>3</a:t>
                      </a:r>
                      <a:endParaRPr lang="ru-RU" sz="1200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cs typeface="Aharoni" pitchFamily="2" charset="-79"/>
                        </a:rPr>
                        <a:t>1</a:t>
                      </a:r>
                      <a:endParaRPr lang="ru-RU" sz="1200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cs typeface="Aharoni" pitchFamily="2" charset="-79"/>
                        </a:rPr>
                        <a:t>33%</a:t>
                      </a:r>
                      <a:endParaRPr lang="ru-RU" sz="1200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41785259"/>
                  </a:ext>
                </a:extLst>
              </a:tr>
              <a:tr h="3579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57508" marR="575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effectLst/>
                          <a:latin typeface="Arial Black" panose="020B0A04020102020204" pitchFamily="34" charset="0"/>
                          <a:ea typeface="Calibri" panose="020F0502020204030204" pitchFamily="34" charset="0"/>
                          <a:cs typeface="Aharoni" pitchFamily="2" charset="-79"/>
                        </a:rPr>
                        <a:t>МКОУ «УЧКЕНТСКАЯ СОШ»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cs typeface="Aharoni" pitchFamily="2" charset="-79"/>
                        </a:rPr>
                        <a:t>1</a:t>
                      </a:r>
                      <a:endParaRPr lang="ru-RU" sz="1200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cs typeface="Aharoni" pitchFamily="2" charset="-79"/>
                        </a:rPr>
                        <a:t>0</a:t>
                      </a:r>
                      <a:endParaRPr lang="ru-RU" sz="1200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cs typeface="Aharoni" pitchFamily="2" charset="-79"/>
                        </a:rPr>
                        <a:t>3</a:t>
                      </a:r>
                      <a:endParaRPr lang="ru-RU" sz="1200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cs typeface="Aharoni" pitchFamily="2" charset="-79"/>
                        </a:rPr>
                        <a:t>0</a:t>
                      </a:r>
                      <a:endParaRPr lang="ru-RU" sz="1200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cs typeface="Aharoni" pitchFamily="2" charset="-79"/>
                        </a:rPr>
                        <a:t>0%</a:t>
                      </a:r>
                      <a:endParaRPr lang="ru-RU" sz="1200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99392784"/>
                  </a:ext>
                </a:extLst>
              </a:tr>
              <a:tr h="3579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8" marR="575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 smtClean="0">
                          <a:effectLst/>
                          <a:latin typeface="Arial Black" panose="020B0A04020102020204" pitchFamily="34" charset="0"/>
                          <a:ea typeface="Calibri" panose="020F0502020204030204" pitchFamily="34" charset="0"/>
                          <a:cs typeface="Aharoni" pitchFamily="2" charset="-79"/>
                        </a:rPr>
                        <a:t>МКОУ «ТЕМИРГОЕВСКАЯ СОШ»</a:t>
                      </a:r>
                      <a:endParaRPr lang="ru-RU" sz="1100" dirty="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cs typeface="Aharoni" pitchFamily="2" charset="-79"/>
                        </a:rPr>
                        <a:t> 2</a:t>
                      </a:r>
                      <a:endParaRPr lang="ru-RU" sz="1200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cs typeface="Aharoni" pitchFamily="2" charset="-79"/>
                        </a:rPr>
                        <a:t>0</a:t>
                      </a:r>
                      <a:endParaRPr lang="ru-RU" sz="1200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cs typeface="Aharoni" pitchFamily="2" charset="-79"/>
                        </a:rPr>
                        <a:t>0</a:t>
                      </a:r>
                      <a:endParaRPr lang="ru-RU" sz="1200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cs typeface="Aharoni" pitchFamily="2" charset="-79"/>
                        </a:rPr>
                        <a:t>0</a:t>
                      </a:r>
                      <a:endParaRPr lang="ru-RU" sz="1200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smtClean="0">
                          <a:cs typeface="Aharoni" pitchFamily="2" charset="-79"/>
                        </a:rPr>
                        <a:t>0%</a:t>
                      </a:r>
                      <a:endParaRPr lang="ru-RU" sz="1200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40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57508" marR="575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effectLst/>
                          <a:latin typeface="Arial Black" panose="020B0A04020102020204" pitchFamily="34" charset="0"/>
                          <a:ea typeface="Calibri" panose="020F0502020204030204" pitchFamily="34" charset="0"/>
                          <a:cs typeface="Aharoni" pitchFamily="2" charset="-79"/>
                        </a:rPr>
                        <a:t>МКОУ </a:t>
                      </a:r>
                      <a:r>
                        <a:rPr lang="ru-RU" sz="1100" dirty="0" smtClean="0">
                          <a:effectLst/>
                          <a:latin typeface="Arial Black" panose="020B0A04020102020204" pitchFamily="34" charset="0"/>
                          <a:ea typeface="Calibri" panose="020F0502020204030204" pitchFamily="34" charset="0"/>
                          <a:cs typeface="Aharoni" pitchFamily="2" charset="-79"/>
                        </a:rPr>
                        <a:t>«ШАМХАЛЯНГИЮРТОВСКАЯ СОШ</a:t>
                      </a:r>
                      <a:r>
                        <a:rPr lang="ru-RU" sz="1100" dirty="0">
                          <a:effectLst/>
                          <a:latin typeface="Arial Black" panose="020B0A04020102020204" pitchFamily="34" charset="0"/>
                          <a:ea typeface="Calibri" panose="020F0502020204030204" pitchFamily="34" charset="0"/>
                          <a:cs typeface="Aharoni" pitchFamily="2" charset="-79"/>
                        </a:rPr>
                        <a:t>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cs typeface="Aharoni" pitchFamily="2" charset="-79"/>
                        </a:rPr>
                        <a:t>0</a:t>
                      </a:r>
                      <a:endParaRPr lang="ru-RU" sz="1200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cs typeface="Aharoni" pitchFamily="2" charset="-79"/>
                        </a:rPr>
                        <a:t>0</a:t>
                      </a:r>
                      <a:endParaRPr lang="ru-RU" sz="1200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cs typeface="Aharoni" pitchFamily="2" charset="-79"/>
                        </a:rPr>
                        <a:t>1</a:t>
                      </a:r>
                      <a:endParaRPr lang="ru-RU" sz="1200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cs typeface="Aharoni" pitchFamily="2" charset="-79"/>
                        </a:rPr>
                        <a:t>0</a:t>
                      </a:r>
                      <a:endParaRPr lang="ru-RU" sz="1200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smtClean="0">
                          <a:cs typeface="Aharoni" pitchFamily="2" charset="-79"/>
                        </a:rPr>
                        <a:t>0%</a:t>
                      </a:r>
                      <a:endParaRPr lang="ru-RU" sz="1200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76837976"/>
                  </a:ext>
                </a:extLst>
              </a:tr>
              <a:tr h="53204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8" marR="575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 smtClean="0">
                          <a:effectLst/>
                          <a:latin typeface="Arial Black" panose="020B0A04020102020204" pitchFamily="34" charset="0"/>
                          <a:ea typeface="Calibri" panose="020F0502020204030204" pitchFamily="34" charset="0"/>
                          <a:cs typeface="Aharoni" pitchFamily="2" charset="-79"/>
                        </a:rPr>
                        <a:t>МКОУ «АЛМАЛИНСКАЯ</a:t>
                      </a:r>
                      <a:r>
                        <a:rPr lang="ru-RU" sz="1100" baseline="0" dirty="0" smtClean="0">
                          <a:effectLst/>
                          <a:latin typeface="Arial Black" panose="020B0A04020102020204" pitchFamily="34" charset="0"/>
                          <a:ea typeface="Calibri" panose="020F0502020204030204" pitchFamily="34" charset="0"/>
                          <a:cs typeface="Aharoni" pitchFamily="2" charset="-79"/>
                        </a:rPr>
                        <a:t> СОШ»</a:t>
                      </a:r>
                      <a:endParaRPr lang="ru-RU" sz="1100" dirty="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cs typeface="Aharoni" pitchFamily="2" charset="-79"/>
                        </a:rPr>
                        <a:t>           0</a:t>
                      </a:r>
                      <a:endParaRPr lang="ru-RU" sz="1200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cs typeface="Aharoni" pitchFamily="2" charset="-79"/>
                        </a:rPr>
                        <a:t>       0</a:t>
                      </a:r>
                      <a:endParaRPr lang="ru-RU" sz="1200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aseline="0" dirty="0" smtClean="0">
                          <a:cs typeface="Aharoni" pitchFamily="2" charset="-79"/>
                        </a:rPr>
                        <a:t>           </a:t>
                      </a:r>
                      <a:r>
                        <a:rPr lang="ru-RU" sz="1200" dirty="0" smtClean="0">
                          <a:cs typeface="Aharoni" pitchFamily="2" charset="-79"/>
                        </a:rPr>
                        <a:t>1</a:t>
                      </a:r>
                      <a:endParaRPr lang="ru-RU" sz="1200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cs typeface="Aharoni" pitchFamily="2" charset="-79"/>
                        </a:rPr>
                        <a:t>        0</a:t>
                      </a:r>
                      <a:endParaRPr lang="ru-RU" sz="1200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smtClean="0">
                          <a:cs typeface="Aharoni" pitchFamily="2" charset="-79"/>
                        </a:rPr>
                        <a:t>0%</a:t>
                      </a:r>
                      <a:endParaRPr lang="ru-RU" sz="1200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1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8" marR="575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 smtClean="0">
                          <a:effectLst/>
                          <a:latin typeface="Arial Black" panose="020B0A04020102020204" pitchFamily="34" charset="0"/>
                          <a:ea typeface="Calibri" panose="020F0502020204030204" pitchFamily="34" charset="0"/>
                          <a:cs typeface="Aharoni" pitchFamily="2" charset="-79"/>
                        </a:rPr>
                        <a:t>МКОУ «АДЖИДАДИНСКАЯ СОШ»</a:t>
                      </a:r>
                      <a:endParaRPr lang="ru-RU" sz="1100" dirty="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cs typeface="Aharoni" pitchFamily="2" charset="-79"/>
                        </a:rPr>
                        <a:t>          0   </a:t>
                      </a:r>
                      <a:endParaRPr lang="ru-RU" sz="1200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cs typeface="Aharoni" pitchFamily="2" charset="-79"/>
                        </a:rPr>
                        <a:t>       0</a:t>
                      </a:r>
                      <a:endParaRPr lang="ru-RU" sz="1200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cs typeface="Aharoni" pitchFamily="2" charset="-79"/>
                        </a:rPr>
                        <a:t>           2</a:t>
                      </a:r>
                      <a:endParaRPr lang="ru-RU" sz="1200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cs typeface="Aharoni" pitchFamily="2" charset="-79"/>
                        </a:rPr>
                        <a:t>        0</a:t>
                      </a:r>
                      <a:endParaRPr lang="ru-RU" sz="1200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cs typeface="Aharoni" pitchFamily="2" charset="-79"/>
                        </a:rPr>
                        <a:t>0%</a:t>
                      </a:r>
                      <a:endParaRPr lang="ru-RU" sz="1200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62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8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8" marR="575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haroni" pitchFamily="2" charset="-79"/>
                        </a:rPr>
                        <a:t>ВСЕГО:</a:t>
                      </a:r>
                      <a:endParaRPr lang="ru-RU" sz="12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cs typeface="Aharoni" pitchFamily="2" charset="-79"/>
                        </a:rPr>
                        <a:t>          13</a:t>
                      </a:r>
                      <a:endParaRPr lang="ru-RU" sz="1200" b="1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cs typeface="Aharoni" pitchFamily="2" charset="-79"/>
                        </a:rPr>
                        <a:t>        8</a:t>
                      </a:r>
                      <a:endParaRPr lang="ru-RU" sz="1200" b="1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cs typeface="Aharoni" pitchFamily="2" charset="-79"/>
                        </a:rPr>
                        <a:t>          14</a:t>
                      </a:r>
                      <a:endParaRPr lang="ru-RU" sz="1200" b="1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cs typeface="Aharoni" pitchFamily="2" charset="-79"/>
                        </a:rPr>
                        <a:t>       3</a:t>
                      </a:r>
                      <a:endParaRPr lang="ru-RU" sz="1200" b="1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cs typeface="Aharoni" pitchFamily="2" charset="-79"/>
                        </a:rPr>
                        <a:t>21%</a:t>
                      </a:r>
                      <a:endParaRPr lang="ru-RU" sz="1200" b="1" dirty="0">
                        <a:cs typeface="Aharoni" pitchFamily="2" charset="-79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60144033"/>
                  </a:ext>
                </a:extLst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23528" y="188640"/>
            <a:ext cx="7848872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buClr>
                <a:prstClr val="black"/>
              </a:buClr>
              <a:buSzPts val="1100"/>
              <a:defRPr/>
            </a:pPr>
            <a:r>
              <a:rPr lang="ru-RU" dirty="0">
                <a:solidFill>
                  <a:srgbClr val="E75F5B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ИТОГИ МОНИТОРИНГА ПО </a:t>
            </a:r>
            <a:r>
              <a:rPr lang="ru-RU" dirty="0" smtClean="0">
                <a:solidFill>
                  <a:srgbClr val="E75F5B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МЕДАЛИСТАМ 2023 ГОДА</a:t>
            </a:r>
            <a:endParaRPr lang="ru-RU" dirty="0">
              <a:solidFill>
                <a:srgbClr val="E75F5B"/>
              </a:solidFill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1C488231-B20D-AFF1-14D6-A0A4FAF0DA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174" t="26083" r="12852" b="21367"/>
          <a:stretch/>
        </p:blipFill>
        <p:spPr>
          <a:xfrm>
            <a:off x="7461361" y="70504"/>
            <a:ext cx="1699185" cy="77552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268325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xmlns="" id="{8396E767-99AF-48B4-7388-044E2334F9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15586286"/>
              </p:ext>
            </p:extLst>
          </p:nvPr>
        </p:nvGraphicFramePr>
        <p:xfrm>
          <a:off x="179512" y="764704"/>
          <a:ext cx="8784976" cy="5616623"/>
        </p:xfrm>
        <a:graphic>
          <a:graphicData uri="http://schemas.openxmlformats.org/drawingml/2006/table">
            <a:tbl>
              <a:tblPr/>
              <a:tblGrid>
                <a:gridCol w="2326319">
                  <a:extLst>
                    <a:ext uri="{9D8B030D-6E8A-4147-A177-3AD203B41FA5}">
                      <a16:colId xmlns:a16="http://schemas.microsoft.com/office/drawing/2014/main" xmlns="" val="796744742"/>
                    </a:ext>
                  </a:extLst>
                </a:gridCol>
                <a:gridCol w="594634">
                  <a:extLst>
                    <a:ext uri="{9D8B030D-6E8A-4147-A177-3AD203B41FA5}">
                      <a16:colId xmlns:a16="http://schemas.microsoft.com/office/drawing/2014/main" xmlns="" val="3017058312"/>
                    </a:ext>
                  </a:extLst>
                </a:gridCol>
                <a:gridCol w="679999">
                  <a:extLst>
                    <a:ext uri="{9D8B030D-6E8A-4147-A177-3AD203B41FA5}">
                      <a16:colId xmlns:a16="http://schemas.microsoft.com/office/drawing/2014/main" xmlns="" val="2013047948"/>
                    </a:ext>
                  </a:extLst>
                </a:gridCol>
                <a:gridCol w="772082">
                  <a:extLst>
                    <a:ext uri="{9D8B030D-6E8A-4147-A177-3AD203B41FA5}">
                      <a16:colId xmlns:a16="http://schemas.microsoft.com/office/drawing/2014/main" xmlns="" val="2890214496"/>
                    </a:ext>
                  </a:extLst>
                </a:gridCol>
                <a:gridCol w="701251">
                  <a:extLst>
                    <a:ext uri="{9D8B030D-6E8A-4147-A177-3AD203B41FA5}">
                      <a16:colId xmlns:a16="http://schemas.microsoft.com/office/drawing/2014/main" xmlns="" val="2168588802"/>
                    </a:ext>
                  </a:extLst>
                </a:gridCol>
                <a:gridCol w="878332">
                  <a:extLst>
                    <a:ext uri="{9D8B030D-6E8A-4147-A177-3AD203B41FA5}">
                      <a16:colId xmlns:a16="http://schemas.microsoft.com/office/drawing/2014/main" xmlns="" val="1145434171"/>
                    </a:ext>
                  </a:extLst>
                </a:gridCol>
                <a:gridCol w="779166">
                  <a:extLst>
                    <a:ext uri="{9D8B030D-6E8A-4147-A177-3AD203B41FA5}">
                      <a16:colId xmlns:a16="http://schemas.microsoft.com/office/drawing/2014/main" xmlns="" val="681431263"/>
                    </a:ext>
                  </a:extLst>
                </a:gridCol>
                <a:gridCol w="736665">
                  <a:extLst>
                    <a:ext uri="{9D8B030D-6E8A-4147-A177-3AD203B41FA5}">
                      <a16:colId xmlns:a16="http://schemas.microsoft.com/office/drawing/2014/main" xmlns="" val="1431738636"/>
                    </a:ext>
                  </a:extLst>
                </a:gridCol>
                <a:gridCol w="651665">
                  <a:extLst>
                    <a:ext uri="{9D8B030D-6E8A-4147-A177-3AD203B41FA5}">
                      <a16:colId xmlns:a16="http://schemas.microsoft.com/office/drawing/2014/main" xmlns="" val="4144950574"/>
                    </a:ext>
                  </a:extLst>
                </a:gridCol>
                <a:gridCol w="664863">
                  <a:extLst>
                    <a:ext uri="{9D8B030D-6E8A-4147-A177-3AD203B41FA5}">
                      <a16:colId xmlns:a16="http://schemas.microsoft.com/office/drawing/2014/main" xmlns="" val="404836131"/>
                    </a:ext>
                  </a:extLst>
                </a:gridCol>
              </a:tblGrid>
              <a:tr h="42061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ОО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Всего </a:t>
                      </a:r>
                      <a:r>
                        <a:rPr lang="ru-RU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участ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-ников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Оценка "2"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Оценка "3"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Оценка "4"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Оценка "5"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xmlns="" val="2956664961"/>
                  </a:ext>
                </a:extLst>
              </a:tr>
              <a:tr h="2994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чел.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чел.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чел.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чел.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15219142"/>
                  </a:ext>
                </a:extLst>
              </a:tr>
              <a:tr h="491196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МКОУ "АДЖИДАДИНСКАЯ СОШ"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2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50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50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79275874"/>
                  </a:ext>
                </a:extLst>
              </a:tr>
              <a:tr h="47295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</a:rPr>
                        <a:t>МКОУ "АЛМАЛИНСКАЯ СОШ"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C00000"/>
                          </a:solidFill>
                        </a:rPr>
                        <a:t>9</a:t>
                      </a:r>
                      <a:endParaRPr lang="ru-RU" sz="1400" b="1" dirty="0">
                        <a:solidFill>
                          <a:srgbClr val="C00000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C00000"/>
                          </a:solidFill>
                        </a:rPr>
                        <a:t>4</a:t>
                      </a:r>
                      <a:endParaRPr lang="ru-RU" sz="1400" b="1" dirty="0">
                        <a:solidFill>
                          <a:srgbClr val="C00000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C00000"/>
                          </a:solidFill>
                        </a:rPr>
                        <a:t>44</a:t>
                      </a:r>
                      <a:endParaRPr lang="ru-RU" sz="1400" b="1" dirty="0">
                        <a:solidFill>
                          <a:srgbClr val="C00000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C00000"/>
                          </a:solidFill>
                        </a:rPr>
                        <a:t>3</a:t>
                      </a:r>
                      <a:endParaRPr lang="ru-RU" sz="1400" b="1" dirty="0">
                        <a:solidFill>
                          <a:srgbClr val="C00000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C00000"/>
                          </a:solidFill>
                        </a:rPr>
                        <a:t>33</a:t>
                      </a:r>
                      <a:endParaRPr lang="ru-RU" sz="1400" b="1" dirty="0">
                        <a:solidFill>
                          <a:srgbClr val="C00000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C00000"/>
                          </a:solidFill>
                        </a:rPr>
                        <a:t>2</a:t>
                      </a:r>
                      <a:endParaRPr lang="ru-RU" sz="1400" b="1" dirty="0">
                        <a:solidFill>
                          <a:srgbClr val="C00000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C00000"/>
                          </a:solidFill>
                        </a:rPr>
                        <a:t>22</a:t>
                      </a:r>
                      <a:endParaRPr lang="ru-RU" sz="1400" b="1" dirty="0">
                        <a:solidFill>
                          <a:srgbClr val="C00000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C00000"/>
                          </a:solidFill>
                        </a:rPr>
                        <a:t>0</a:t>
                      </a:r>
                      <a:endParaRPr lang="ru-RU" sz="1400" b="1" dirty="0">
                        <a:solidFill>
                          <a:srgbClr val="C00000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C00000"/>
                          </a:solidFill>
                        </a:rPr>
                        <a:t>0</a:t>
                      </a:r>
                      <a:endParaRPr lang="ru-RU" sz="1400" b="1" dirty="0">
                        <a:solidFill>
                          <a:srgbClr val="C00000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813430438"/>
                  </a:ext>
                </a:extLst>
              </a:tr>
              <a:tr h="54182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МКОУ "КОРКМАСКАЛИНСКАЯ СОШ"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10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4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40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4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40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2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20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00569522"/>
                  </a:ext>
                </a:extLst>
              </a:tr>
              <a:tr h="491196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МКОУ "ТЕМИРГОЕВСКАЯ СОШ"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100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364770481"/>
                  </a:ext>
                </a:extLst>
              </a:tr>
              <a:tr h="47295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МКОУ 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"ТЮБИНСКАЯ СОШ"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10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10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4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40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4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40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10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55251432"/>
                  </a:ext>
                </a:extLst>
              </a:tr>
              <a:tr h="47295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</a:rPr>
                        <a:t>МКОУ "УЧКЕНТСКАЯ СОШ"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C00000"/>
                          </a:solidFill>
                        </a:rPr>
                        <a:t>6</a:t>
                      </a:r>
                      <a:endParaRPr lang="ru-RU" sz="1400" b="1" dirty="0">
                        <a:solidFill>
                          <a:srgbClr val="C00000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C00000"/>
                          </a:solidFill>
                        </a:rPr>
                        <a:t>3</a:t>
                      </a:r>
                      <a:endParaRPr lang="ru-RU" sz="1400" b="1" dirty="0">
                        <a:solidFill>
                          <a:srgbClr val="C00000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C00000"/>
                          </a:solidFill>
                        </a:rPr>
                        <a:t>50</a:t>
                      </a:r>
                      <a:endParaRPr lang="ru-RU" sz="1400" b="1" dirty="0">
                        <a:solidFill>
                          <a:srgbClr val="C00000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C00000"/>
                          </a:solidFill>
                        </a:rPr>
                        <a:t>1</a:t>
                      </a:r>
                      <a:endParaRPr lang="ru-RU" sz="1400" b="1" dirty="0">
                        <a:solidFill>
                          <a:srgbClr val="C00000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C00000"/>
                          </a:solidFill>
                        </a:rPr>
                        <a:t>16,6</a:t>
                      </a:r>
                      <a:endParaRPr lang="ru-RU" sz="1400" b="1" dirty="0">
                        <a:solidFill>
                          <a:srgbClr val="C00000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C00000"/>
                          </a:solidFill>
                        </a:rPr>
                        <a:t>0</a:t>
                      </a:r>
                      <a:endParaRPr lang="ru-RU" sz="1400" b="1" dirty="0">
                        <a:solidFill>
                          <a:srgbClr val="C00000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C00000"/>
                          </a:solidFill>
                        </a:rPr>
                        <a:t>0</a:t>
                      </a:r>
                      <a:endParaRPr lang="ru-RU" sz="1400" b="1" dirty="0">
                        <a:solidFill>
                          <a:srgbClr val="C00000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C00000"/>
                          </a:solidFill>
                        </a:rPr>
                        <a:t>2</a:t>
                      </a:r>
                      <a:endParaRPr lang="ru-RU" sz="1400" b="1" dirty="0">
                        <a:solidFill>
                          <a:srgbClr val="C00000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C00000"/>
                          </a:solidFill>
                        </a:rPr>
                        <a:t>33,3</a:t>
                      </a:r>
                      <a:endParaRPr lang="ru-RU" sz="1400" b="1" dirty="0">
                        <a:solidFill>
                          <a:srgbClr val="C00000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20890131"/>
                  </a:ext>
                </a:extLst>
              </a:tr>
              <a:tr h="783628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МКОУ 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"КОРКМАСКАЛИНСКАЯ СОШ ИМ. М.- ЗАГИРА БАЙМУРЗАЕВА"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5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4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80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20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22833790"/>
                  </a:ext>
                </a:extLst>
              </a:tr>
              <a:tr h="64945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МКОУ «ШАМХАЛЯНГИЮРТОВСКСОШ»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2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50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50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Arial Black" panose="020B0A04020102020204" pitchFamily="34" charset="0"/>
                        </a:rPr>
                        <a:t>ВСЕГО</a:t>
                      </a:r>
                      <a:endParaRPr lang="ru-RU" sz="1200" b="0" i="0" u="none" strike="noStrike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45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8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18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19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42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11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24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7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16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467544" y="260648"/>
            <a:ext cx="63904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dirty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ЕГЭ </a:t>
            </a:r>
            <a:r>
              <a:rPr lang="ru-RU" dirty="0" smtClean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2023  </a:t>
            </a:r>
            <a:r>
              <a:rPr lang="ru-RU" dirty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(МАТЕМАТИКА БАЗОВАЯ)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1C488231-B20D-AFF1-14D6-A0A4FAF0DA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174" t="26083" r="12852" b="21367"/>
          <a:stretch/>
        </p:blipFill>
        <p:spPr>
          <a:xfrm>
            <a:off x="7164288" y="61451"/>
            <a:ext cx="1699185" cy="775521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779912" y="1988840"/>
            <a:ext cx="648072" cy="50405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779912" y="3933056"/>
            <a:ext cx="648072" cy="50405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71697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xmlns="" id="{26CDE620-56BA-EBD3-3666-D7842B95ED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86143674"/>
              </p:ext>
            </p:extLst>
          </p:nvPr>
        </p:nvGraphicFramePr>
        <p:xfrm>
          <a:off x="251520" y="404664"/>
          <a:ext cx="8628113" cy="5693637"/>
        </p:xfrm>
        <a:graphic>
          <a:graphicData uri="http://schemas.openxmlformats.org/drawingml/2006/table">
            <a:tbl>
              <a:tblPr/>
              <a:tblGrid>
                <a:gridCol w="262676">
                  <a:extLst>
                    <a:ext uri="{9D8B030D-6E8A-4147-A177-3AD203B41FA5}">
                      <a16:colId xmlns:a16="http://schemas.microsoft.com/office/drawing/2014/main" xmlns="" val="3008904324"/>
                    </a:ext>
                  </a:extLst>
                </a:gridCol>
                <a:gridCol w="2851530">
                  <a:extLst>
                    <a:ext uri="{9D8B030D-6E8A-4147-A177-3AD203B41FA5}">
                      <a16:colId xmlns:a16="http://schemas.microsoft.com/office/drawing/2014/main" xmlns="" val="791796049"/>
                    </a:ext>
                  </a:extLst>
                </a:gridCol>
                <a:gridCol w="700627">
                  <a:extLst>
                    <a:ext uri="{9D8B030D-6E8A-4147-A177-3AD203B41FA5}">
                      <a16:colId xmlns:a16="http://schemas.microsoft.com/office/drawing/2014/main" xmlns="" val="697342333"/>
                    </a:ext>
                  </a:extLst>
                </a:gridCol>
                <a:gridCol w="1055392">
                  <a:extLst>
                    <a:ext uri="{9D8B030D-6E8A-4147-A177-3AD203B41FA5}">
                      <a16:colId xmlns:a16="http://schemas.microsoft.com/office/drawing/2014/main" xmlns="" val="857720727"/>
                    </a:ext>
                  </a:extLst>
                </a:gridCol>
                <a:gridCol w="580437">
                  <a:extLst>
                    <a:ext uri="{9D8B030D-6E8A-4147-A177-3AD203B41FA5}">
                      <a16:colId xmlns:a16="http://schemas.microsoft.com/office/drawing/2014/main" xmlns="" val="88237720"/>
                    </a:ext>
                  </a:extLst>
                </a:gridCol>
                <a:gridCol w="716476">
                  <a:extLst>
                    <a:ext uri="{9D8B030D-6E8A-4147-A177-3AD203B41FA5}">
                      <a16:colId xmlns:a16="http://schemas.microsoft.com/office/drawing/2014/main" xmlns="" val="1573773416"/>
                    </a:ext>
                  </a:extLst>
                </a:gridCol>
                <a:gridCol w="1233428">
                  <a:extLst>
                    <a:ext uri="{9D8B030D-6E8A-4147-A177-3AD203B41FA5}">
                      <a16:colId xmlns:a16="http://schemas.microsoft.com/office/drawing/2014/main" xmlns="" val="3350355689"/>
                    </a:ext>
                  </a:extLst>
                </a:gridCol>
                <a:gridCol w="1227547">
                  <a:extLst>
                    <a:ext uri="{9D8B030D-6E8A-4147-A177-3AD203B41FA5}">
                      <a16:colId xmlns:a16="http://schemas.microsoft.com/office/drawing/2014/main" xmlns="" val="519576345"/>
                    </a:ext>
                  </a:extLst>
                </a:gridCol>
              </a:tblGrid>
              <a:tr h="108391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№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Наименование организаций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Кол-во участников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Кол-во участников, не преодолевших порог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(в %)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Кол-во участников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Кол-во участников, не преодолевших порог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(в %)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996533768"/>
                  </a:ext>
                </a:extLst>
              </a:tr>
              <a:tr h="345256">
                <a:tc vMerge="1"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2022</a:t>
                      </a:r>
                      <a:endParaRPr lang="ru-RU" sz="1100" dirty="0"/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2023</a:t>
                      </a:r>
                      <a:endParaRPr lang="ru-RU" sz="1100" dirty="0"/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991649240"/>
                  </a:ext>
                </a:extLst>
              </a:tr>
              <a:tr h="299022">
                <a:tc gridSpan="8"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                                 РУССКИЙ ЯЗЫК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>
                        <a:lnSpc>
                          <a:spcPct val="150000"/>
                        </a:lnSpc>
                      </a:pPr>
                      <a:r>
                        <a:rPr lang="ru-RU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ОБЩЕСТВОЗНАНИЕ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algn="ctr" fontAlgn="b">
                        <a:lnSpc>
                          <a:spcPct val="150000"/>
                        </a:lnSpc>
                      </a:pPr>
                      <a:endParaRPr lang="ru-RU" sz="12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72525432"/>
                  </a:ext>
                </a:extLst>
              </a:tr>
              <a:tr h="54376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МКОУ "УЧКЕНТСКАЯ СОШ"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7</a:t>
                      </a:r>
                      <a:endParaRPr lang="ru-RU" sz="14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7</a:t>
                      </a:r>
                      <a:endParaRPr lang="ru-RU" sz="12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1</a:t>
                      </a:r>
                      <a:endParaRPr lang="ru-RU" sz="12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14,2</a:t>
                      </a:r>
                      <a:endParaRPr lang="ru-RU" sz="12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50508982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ru-RU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МКОУ «КОРКМАСКАЛИНСКАЯ СОШ»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13</a:t>
                      </a:r>
                      <a:endParaRPr lang="ru-RU" sz="14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12</a:t>
                      </a:r>
                      <a:endParaRPr lang="ru-RU" sz="12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0</a:t>
                      </a:r>
                      <a:endParaRPr lang="ru-RU" sz="12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0</a:t>
                      </a:r>
                      <a:endParaRPr lang="ru-RU" sz="12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ru-RU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МКОУ «КОРКМАСКАЛИНСКАЯ СОШ ИМ.М.-З.БАЙМУРЗАЕВА»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9</a:t>
                      </a:r>
                      <a:endParaRPr lang="ru-RU" sz="14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6</a:t>
                      </a:r>
                      <a:endParaRPr lang="ru-RU" sz="12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0</a:t>
                      </a:r>
                      <a:endParaRPr lang="ru-RU" sz="12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0</a:t>
                      </a:r>
                      <a:endParaRPr lang="ru-RU" sz="12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</a:tr>
              <a:tr h="54136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МКОУ "ШАМХАЛЯНГИЮРТОВСКАЯ СОШ"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2</a:t>
                      </a:r>
                      <a:endParaRPr lang="ru-RU" sz="12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0</a:t>
                      </a:r>
                      <a:endParaRPr lang="ru-RU" sz="12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0</a:t>
                      </a:r>
                      <a:endParaRPr lang="ru-RU" sz="12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29955124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ru-RU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МКОУ "АДЖИДАДИНСКАЯ СОШ"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4</a:t>
                      </a:r>
                      <a:endParaRPr lang="ru-RU" sz="12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0</a:t>
                      </a:r>
                      <a:endParaRPr lang="ru-RU" sz="12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0</a:t>
                      </a:r>
                      <a:endParaRPr lang="ru-RU" sz="12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85977616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  <a:endParaRPr lang="ru-RU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МКОУ «АЛМАЛИНСКАЯ СОШ»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3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9</a:t>
                      </a:r>
                      <a:endParaRPr lang="ru-RU" sz="12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1</a:t>
                      </a:r>
                      <a:endParaRPr lang="ru-RU" sz="12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11</a:t>
                      </a:r>
                      <a:endParaRPr lang="ru-RU" sz="12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ru-RU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МКОУ «ТЕМИРГОЕВСКАЯ СОШ»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7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2</a:t>
                      </a:r>
                      <a:endParaRPr lang="ru-RU" sz="12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0</a:t>
                      </a:r>
                      <a:endParaRPr lang="ru-RU" sz="12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0</a:t>
                      </a:r>
                      <a:endParaRPr lang="ru-RU" sz="12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endParaRPr lang="ru-RU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МКОУ «ТЮБИНСКАЯ СОШ»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15</a:t>
                      </a:r>
                      <a:endParaRPr lang="ru-RU" sz="12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0</a:t>
                      </a:r>
                      <a:endParaRPr lang="ru-RU" sz="12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0</a:t>
                      </a:r>
                      <a:endParaRPr lang="ru-RU" sz="12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428083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xmlns="" id="{26CDE620-56BA-EBD3-3666-D7842B95ED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557841730"/>
              </p:ext>
            </p:extLst>
          </p:nvPr>
        </p:nvGraphicFramePr>
        <p:xfrm>
          <a:off x="107504" y="548680"/>
          <a:ext cx="8772128" cy="6201427"/>
        </p:xfrm>
        <a:graphic>
          <a:graphicData uri="http://schemas.openxmlformats.org/drawingml/2006/table">
            <a:tbl>
              <a:tblPr/>
              <a:tblGrid>
                <a:gridCol w="267061">
                  <a:extLst>
                    <a:ext uri="{9D8B030D-6E8A-4147-A177-3AD203B41FA5}">
                      <a16:colId xmlns:a16="http://schemas.microsoft.com/office/drawing/2014/main" xmlns="" val="3008904324"/>
                    </a:ext>
                  </a:extLst>
                </a:gridCol>
                <a:gridCol w="2899125">
                  <a:extLst>
                    <a:ext uri="{9D8B030D-6E8A-4147-A177-3AD203B41FA5}">
                      <a16:colId xmlns:a16="http://schemas.microsoft.com/office/drawing/2014/main" xmlns="" val="791796049"/>
                    </a:ext>
                  </a:extLst>
                </a:gridCol>
                <a:gridCol w="712321">
                  <a:extLst>
                    <a:ext uri="{9D8B030D-6E8A-4147-A177-3AD203B41FA5}">
                      <a16:colId xmlns:a16="http://schemas.microsoft.com/office/drawing/2014/main" xmlns="" val="697342333"/>
                    </a:ext>
                  </a:extLst>
                </a:gridCol>
                <a:gridCol w="1073009">
                  <a:extLst>
                    <a:ext uri="{9D8B030D-6E8A-4147-A177-3AD203B41FA5}">
                      <a16:colId xmlns:a16="http://schemas.microsoft.com/office/drawing/2014/main" xmlns="" val="857720727"/>
                    </a:ext>
                  </a:extLst>
                </a:gridCol>
                <a:gridCol w="590125">
                  <a:extLst>
                    <a:ext uri="{9D8B030D-6E8A-4147-A177-3AD203B41FA5}">
                      <a16:colId xmlns:a16="http://schemas.microsoft.com/office/drawing/2014/main" xmlns="" val="88237720"/>
                    </a:ext>
                  </a:extLst>
                </a:gridCol>
                <a:gridCol w="728435">
                  <a:extLst>
                    <a:ext uri="{9D8B030D-6E8A-4147-A177-3AD203B41FA5}">
                      <a16:colId xmlns:a16="http://schemas.microsoft.com/office/drawing/2014/main" xmlns="" val="1573773416"/>
                    </a:ext>
                  </a:extLst>
                </a:gridCol>
                <a:gridCol w="1254015">
                  <a:extLst>
                    <a:ext uri="{9D8B030D-6E8A-4147-A177-3AD203B41FA5}">
                      <a16:colId xmlns:a16="http://schemas.microsoft.com/office/drawing/2014/main" xmlns="" val="3350355689"/>
                    </a:ext>
                  </a:extLst>
                </a:gridCol>
                <a:gridCol w="1248037">
                  <a:extLst>
                    <a:ext uri="{9D8B030D-6E8A-4147-A177-3AD203B41FA5}">
                      <a16:colId xmlns:a16="http://schemas.microsoft.com/office/drawing/2014/main" xmlns="" val="519576345"/>
                    </a:ext>
                  </a:extLst>
                </a:gridCol>
              </a:tblGrid>
              <a:tr h="58742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№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Наименование организаций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Кол-во участников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Кол-во участников, не преодолевших порог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(в %)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Кол-во участников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Кол-во участников, не преодолевших порог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(в %)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996533768"/>
                  </a:ext>
                </a:extLst>
              </a:tr>
              <a:tr h="192112">
                <a:tc vMerge="1"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2022</a:t>
                      </a:r>
                      <a:endParaRPr lang="ru-RU" sz="1400" dirty="0"/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2023</a:t>
                      </a:r>
                      <a:endParaRPr lang="ru-RU" sz="1400" dirty="0"/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991649240"/>
                  </a:ext>
                </a:extLst>
              </a:tr>
              <a:tr h="270134">
                <a:tc gridSpan="8">
                  <a:txBody>
                    <a:bodyPr/>
                    <a:lstStyle/>
                    <a:p>
                      <a:pPr algn="ctr" fontAlgn="b">
                        <a:lnSpc>
                          <a:spcPct val="150000"/>
                        </a:lnSpc>
                      </a:pPr>
                      <a:r>
                        <a:rPr lang="ru-RU" sz="14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         ХИМИЯ</a:t>
                      </a:r>
                      <a:endParaRPr lang="ru-RU" sz="1400" b="1" i="0" u="none" strike="noStrike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>
                        <a:lnSpc>
                          <a:spcPct val="150000"/>
                        </a:lnSpc>
                      </a:pPr>
                      <a:r>
                        <a:rPr lang="ru-RU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ОБЩЕСТВОЗНАНИЕ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algn="ctr" fontAlgn="b">
                        <a:lnSpc>
                          <a:spcPct val="150000"/>
                        </a:lnSpc>
                      </a:pPr>
                      <a:endParaRPr lang="ru-RU" sz="12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72525432"/>
                  </a:ext>
                </a:extLst>
              </a:tr>
              <a:tr h="3300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МКОУ "ТЕМИРГОЕВСКАЯ СОШ"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50508982"/>
                  </a:ext>
                </a:extLst>
              </a:tr>
              <a:tr h="40370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</a:rPr>
                        <a:t>МБОУ "КОРКМАСКАЛИНСКАЯ СОШ ИМ. М.- ЗАГИРА БАЙМУРЗАЕВА"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75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3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33,3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80555999"/>
                  </a:ext>
                </a:extLst>
              </a:tr>
              <a:tr h="3185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МКОУ "КОРКМАСКАЛИНСКАЯ СОШ"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4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41929203"/>
                  </a:ext>
                </a:extLst>
              </a:tr>
              <a:tr h="27047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</a:rPr>
                        <a:t>МБОУ "ТЮБИНСКАЯ СОШ"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33,33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6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2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33,3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40845795"/>
                  </a:ext>
                </a:extLst>
              </a:tr>
              <a:tr h="27047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МКОУ "УЧКЕНТСКАЯ СОШ"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33,33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64582204"/>
                  </a:ext>
                </a:extLst>
              </a:tr>
              <a:tr h="270134"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                                                  БИОЛОГИЯ</a:t>
                      </a:r>
                      <a:endParaRPr kumimoji="0" lang="ru-RU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7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7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7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7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>
                        <a:lnSpc>
                          <a:spcPct val="150000"/>
                        </a:lnSpc>
                      </a:pPr>
                      <a:endParaRPr lang="ru-RU" sz="17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>
                        <a:lnSpc>
                          <a:spcPct val="150000"/>
                        </a:lnSpc>
                      </a:pPr>
                      <a:endParaRPr lang="ru-RU" sz="17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>
                        <a:lnSpc>
                          <a:spcPct val="150000"/>
                        </a:lnSpc>
                      </a:pPr>
                      <a:endParaRPr lang="ru-RU" sz="17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838136563"/>
                  </a:ext>
                </a:extLst>
              </a:tr>
              <a:tr h="2709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МКОУ "ТЕМИРГОЕВСКАЯ СОШ"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0</a:t>
                      </a:r>
                      <a:endParaRPr lang="ru-RU" sz="16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0</a:t>
                      </a:r>
                      <a:endParaRPr lang="ru-RU" sz="16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0</a:t>
                      </a:r>
                      <a:endParaRPr lang="ru-RU" sz="16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86216456"/>
                  </a:ext>
                </a:extLst>
              </a:tr>
              <a:tr h="3185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МКОУ "КОРКМАСКАЛИНСКАЯ СОШ"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60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4</a:t>
                      </a:r>
                      <a:endParaRPr lang="ru-RU" sz="16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0</a:t>
                      </a:r>
                      <a:endParaRPr lang="ru-RU" sz="16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0</a:t>
                      </a:r>
                      <a:endParaRPr lang="ru-RU" sz="16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83982925"/>
                  </a:ext>
                </a:extLst>
              </a:tr>
              <a:tr h="27047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</a:rPr>
                        <a:t>МКОУ "УЧКЕНТСКАЯ СОШ"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33,33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</a:t>
                      </a:r>
                      <a:endParaRPr lang="ru-RU" sz="16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</a:t>
                      </a:r>
                      <a:endParaRPr lang="ru-RU" sz="16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50</a:t>
                      </a:r>
                      <a:endParaRPr lang="ru-RU" sz="16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70769893"/>
                  </a:ext>
                </a:extLst>
              </a:tr>
              <a:tr h="40370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МБОУ "КОРКМАСКАЛИНСКАЯ СОШ ИМ. М.- ЗАГИРА БАЙМУРЗАЕВА"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3</a:t>
                      </a:r>
                      <a:endParaRPr lang="ru-RU" sz="16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0</a:t>
                      </a:r>
                      <a:endParaRPr lang="ru-RU" sz="16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0</a:t>
                      </a:r>
                      <a:endParaRPr lang="ru-RU" sz="16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85229398"/>
                  </a:ext>
                </a:extLst>
              </a:tr>
              <a:tr h="40370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МКОУ «ШАМХАЛЯНГИЮРТОВСКАЯ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 СОШ»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</a:t>
                      </a:r>
                      <a:endParaRPr lang="ru-RU" sz="16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0</a:t>
                      </a:r>
                      <a:endParaRPr lang="ru-RU" sz="16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0</a:t>
                      </a:r>
                      <a:endParaRPr lang="ru-RU" sz="16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</a:tr>
              <a:tr h="40370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МКОУ «ТЮБИНСКАЯ СОШ»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5</a:t>
                      </a:r>
                      <a:endParaRPr lang="ru-RU" sz="16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0</a:t>
                      </a:r>
                      <a:endParaRPr lang="ru-RU" sz="16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0</a:t>
                      </a:r>
                      <a:endParaRPr lang="ru-RU" sz="16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</a:tr>
            </a:tbl>
          </a:graphicData>
        </a:graphic>
      </p:graphicFrame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1C488231-B20D-AFF1-14D6-A0A4FAF0DA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174" t="26083" r="12852" b="21367"/>
          <a:stretch/>
        </p:blipFill>
        <p:spPr>
          <a:xfrm>
            <a:off x="7380312" y="70878"/>
            <a:ext cx="1699185" cy="77552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856636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xmlns="" id="{26CDE620-56BA-EBD3-3666-D7842B95ED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586650101"/>
              </p:ext>
            </p:extLst>
          </p:nvPr>
        </p:nvGraphicFramePr>
        <p:xfrm>
          <a:off x="179512" y="775521"/>
          <a:ext cx="8784977" cy="5127388"/>
        </p:xfrm>
        <a:graphic>
          <a:graphicData uri="http://schemas.openxmlformats.org/drawingml/2006/table">
            <a:tbl>
              <a:tblPr/>
              <a:tblGrid>
                <a:gridCol w="278564">
                  <a:extLst>
                    <a:ext uri="{9D8B030D-6E8A-4147-A177-3AD203B41FA5}">
                      <a16:colId xmlns:a16="http://schemas.microsoft.com/office/drawing/2014/main" xmlns="" val="3008904324"/>
                    </a:ext>
                  </a:extLst>
                </a:gridCol>
                <a:gridCol w="2712939">
                  <a:extLst>
                    <a:ext uri="{9D8B030D-6E8A-4147-A177-3AD203B41FA5}">
                      <a16:colId xmlns:a16="http://schemas.microsoft.com/office/drawing/2014/main" xmlns="" val="791796049"/>
                    </a:ext>
                  </a:extLst>
                </a:gridCol>
                <a:gridCol w="806173">
                  <a:extLst>
                    <a:ext uri="{9D8B030D-6E8A-4147-A177-3AD203B41FA5}">
                      <a16:colId xmlns:a16="http://schemas.microsoft.com/office/drawing/2014/main" xmlns="" val="1143283401"/>
                    </a:ext>
                  </a:extLst>
                </a:gridCol>
                <a:gridCol w="1002131">
                  <a:extLst>
                    <a:ext uri="{9D8B030D-6E8A-4147-A177-3AD203B41FA5}">
                      <a16:colId xmlns:a16="http://schemas.microsoft.com/office/drawing/2014/main" xmlns="" val="4234840452"/>
                    </a:ext>
                  </a:extLst>
                </a:gridCol>
                <a:gridCol w="615542">
                  <a:extLst>
                    <a:ext uri="{9D8B030D-6E8A-4147-A177-3AD203B41FA5}">
                      <a16:colId xmlns:a16="http://schemas.microsoft.com/office/drawing/2014/main" xmlns="" val="88237720"/>
                    </a:ext>
                  </a:extLst>
                </a:gridCol>
                <a:gridCol w="759810">
                  <a:extLst>
                    <a:ext uri="{9D8B030D-6E8A-4147-A177-3AD203B41FA5}">
                      <a16:colId xmlns:a16="http://schemas.microsoft.com/office/drawing/2014/main" xmlns="" val="1573773416"/>
                    </a:ext>
                  </a:extLst>
                </a:gridCol>
                <a:gridCol w="1308027">
                  <a:extLst>
                    <a:ext uri="{9D8B030D-6E8A-4147-A177-3AD203B41FA5}">
                      <a16:colId xmlns:a16="http://schemas.microsoft.com/office/drawing/2014/main" xmlns="" val="3350355689"/>
                    </a:ext>
                  </a:extLst>
                </a:gridCol>
                <a:gridCol w="1301791">
                  <a:extLst>
                    <a:ext uri="{9D8B030D-6E8A-4147-A177-3AD203B41FA5}">
                      <a16:colId xmlns:a16="http://schemas.microsoft.com/office/drawing/2014/main" xmlns="" val="519576345"/>
                    </a:ext>
                  </a:extLst>
                </a:gridCol>
              </a:tblGrid>
              <a:tr h="105189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№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Наименование организаций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Кол-во участников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Кол-во участников, не преодолевших порог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</a:t>
                      </a:r>
                    </a:p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(в %)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Кол-во участников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Кол-во участников, не преодолевших порог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(в %)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996533768"/>
                  </a:ext>
                </a:extLst>
              </a:tr>
              <a:tr h="275669">
                <a:tc vMerge="1"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2022</a:t>
                      </a:r>
                      <a:endParaRPr lang="ru-RU" sz="1600" dirty="0"/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2023</a:t>
                      </a:r>
                      <a:endParaRPr lang="ru-RU" sz="1600" dirty="0"/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991649240"/>
                  </a:ext>
                </a:extLst>
              </a:tr>
              <a:tr h="280832">
                <a:tc gridSpan="8">
                  <a:txBody>
                    <a:bodyPr/>
                    <a:lstStyle/>
                    <a:p>
                      <a:pPr algn="ctr" fontAlgn="b">
                        <a:lnSpc>
                          <a:spcPct val="150000"/>
                        </a:lnSpc>
                      </a:pPr>
                      <a:r>
                        <a:rPr lang="ru-RU" sz="15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      </a:t>
                      </a:r>
                      <a:r>
                        <a:rPr lang="ru-RU" sz="14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ОБЩЕСТВОЗНАНИЕ</a:t>
                      </a:r>
                      <a:endParaRPr lang="ru-RU" sz="1400" b="1" i="0" u="none" strike="noStrike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>
                        <a:lnSpc>
                          <a:spcPct val="150000"/>
                        </a:lnSpc>
                      </a:pPr>
                      <a:r>
                        <a:rPr lang="ru-RU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ОБЩЕСТВОЗНАНИЕ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algn="ctr" fontAlgn="b">
                        <a:lnSpc>
                          <a:spcPct val="150000"/>
                        </a:lnSpc>
                      </a:pPr>
                      <a:endParaRPr lang="ru-RU" sz="12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72525432"/>
                  </a:ext>
                </a:extLst>
              </a:tr>
              <a:tr h="5019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МКОУ "ШАМХАЛЯНГИЮРТОВСКАЯ СОШ"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50508982"/>
                  </a:ext>
                </a:extLst>
              </a:tr>
              <a:tr h="36404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</a:rPr>
                        <a:t>МКОУ "УЧКЕНТСКАЯ СОШ"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33,3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3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2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33,3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80555999"/>
                  </a:ext>
                </a:extLst>
              </a:tr>
              <a:tr h="47970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МКОУ "КОРКМАСКАЛИНСКАЯ СОШ"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60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4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25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41929203"/>
                  </a:ext>
                </a:extLst>
              </a:tr>
              <a:tr h="63741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МБОУ "КОРКМАСКАЛИНСКАЯ СОШ ИМ. М.- ЗАГИРА БАЙМУРЗАЕВА"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2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50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40845795"/>
                  </a:ext>
                </a:extLst>
              </a:tr>
              <a:tr h="36404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МБОУ "ТЮБИНСКАЯ СОШ"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16,67</a:t>
                      </a:r>
                    </a:p>
                  </a:txBody>
                  <a:tcPr marL="9525" marR="9525" marT="9525" marB="0" anchor="ctr"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3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35373745"/>
                  </a:ext>
                </a:extLst>
              </a:tr>
              <a:tr h="36404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Arial Black" panose="020B0A04020102020204" pitchFamily="34" charset="0"/>
                        </a:rPr>
                        <a:t>МКОУ «ТЕМИРГОЕВСКАЯ СОШ»</a:t>
                      </a:r>
                      <a:endParaRPr lang="ru-RU" sz="1100" b="0" i="0" u="none" strike="noStrike" dirty="0">
                        <a:solidFill>
                          <a:srgbClr val="FF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2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2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100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</a:tr>
              <a:tr h="36404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МКОУ «АДЖИДАДИНСКАЯ СОШ»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2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</a:tr>
              <a:tr h="36404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МКОУ «АЛМАЛИНСКАЯ СОШ»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2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50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</a:tr>
            </a:tbl>
          </a:graphicData>
        </a:graphic>
      </p:graphicFrame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1C488231-B20D-AFF1-14D6-A0A4FAF0DA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174" t="26083" r="12852" b="21367"/>
          <a:stretch/>
        </p:blipFill>
        <p:spPr>
          <a:xfrm>
            <a:off x="7092280" y="0"/>
            <a:ext cx="1699185" cy="775521"/>
          </a:xfrm>
          <a:prstGeom prst="rect">
            <a:avLst/>
          </a:prstGeom>
        </p:spPr>
      </p:pic>
      <p:sp>
        <p:nvSpPr>
          <p:cNvPr id="4" name="Овал 3"/>
          <p:cNvSpPr/>
          <p:nvPr/>
        </p:nvSpPr>
        <p:spPr>
          <a:xfrm>
            <a:off x="7927997" y="4725144"/>
            <a:ext cx="648072" cy="50405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595852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xmlns="" id="{26CDE620-56BA-EBD3-3666-D7842B95ED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30094027"/>
              </p:ext>
            </p:extLst>
          </p:nvPr>
        </p:nvGraphicFramePr>
        <p:xfrm>
          <a:off x="251520" y="908720"/>
          <a:ext cx="8784977" cy="5148115"/>
        </p:xfrm>
        <a:graphic>
          <a:graphicData uri="http://schemas.openxmlformats.org/drawingml/2006/table">
            <a:tbl>
              <a:tblPr/>
              <a:tblGrid>
                <a:gridCol w="278564">
                  <a:extLst>
                    <a:ext uri="{9D8B030D-6E8A-4147-A177-3AD203B41FA5}">
                      <a16:colId xmlns:a16="http://schemas.microsoft.com/office/drawing/2014/main" xmlns="" val="3008904324"/>
                    </a:ext>
                  </a:extLst>
                </a:gridCol>
                <a:gridCol w="2712939">
                  <a:extLst>
                    <a:ext uri="{9D8B030D-6E8A-4147-A177-3AD203B41FA5}">
                      <a16:colId xmlns:a16="http://schemas.microsoft.com/office/drawing/2014/main" xmlns="" val="791796049"/>
                    </a:ext>
                  </a:extLst>
                </a:gridCol>
                <a:gridCol w="806173">
                  <a:extLst>
                    <a:ext uri="{9D8B030D-6E8A-4147-A177-3AD203B41FA5}">
                      <a16:colId xmlns:a16="http://schemas.microsoft.com/office/drawing/2014/main" xmlns="" val="1143283401"/>
                    </a:ext>
                  </a:extLst>
                </a:gridCol>
                <a:gridCol w="1002131">
                  <a:extLst>
                    <a:ext uri="{9D8B030D-6E8A-4147-A177-3AD203B41FA5}">
                      <a16:colId xmlns:a16="http://schemas.microsoft.com/office/drawing/2014/main" xmlns="" val="4234840452"/>
                    </a:ext>
                  </a:extLst>
                </a:gridCol>
                <a:gridCol w="615542">
                  <a:extLst>
                    <a:ext uri="{9D8B030D-6E8A-4147-A177-3AD203B41FA5}">
                      <a16:colId xmlns:a16="http://schemas.microsoft.com/office/drawing/2014/main" xmlns="" val="88237720"/>
                    </a:ext>
                  </a:extLst>
                </a:gridCol>
                <a:gridCol w="759810">
                  <a:extLst>
                    <a:ext uri="{9D8B030D-6E8A-4147-A177-3AD203B41FA5}">
                      <a16:colId xmlns:a16="http://schemas.microsoft.com/office/drawing/2014/main" xmlns="" val="1573773416"/>
                    </a:ext>
                  </a:extLst>
                </a:gridCol>
                <a:gridCol w="1308027">
                  <a:extLst>
                    <a:ext uri="{9D8B030D-6E8A-4147-A177-3AD203B41FA5}">
                      <a16:colId xmlns:a16="http://schemas.microsoft.com/office/drawing/2014/main" xmlns="" val="3350355689"/>
                    </a:ext>
                  </a:extLst>
                </a:gridCol>
                <a:gridCol w="1301791">
                  <a:extLst>
                    <a:ext uri="{9D8B030D-6E8A-4147-A177-3AD203B41FA5}">
                      <a16:colId xmlns:a16="http://schemas.microsoft.com/office/drawing/2014/main" xmlns="" val="519576345"/>
                    </a:ext>
                  </a:extLst>
                </a:gridCol>
              </a:tblGrid>
              <a:tr h="105189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№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Наименование организаций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Кол-во участников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Кол-во участников, не преодолевших порог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</a:t>
                      </a:r>
                    </a:p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(в %)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Кол-во участников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Кол-во участников, не преодолевших порог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(в %)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996533768"/>
                  </a:ext>
                </a:extLst>
              </a:tr>
              <a:tr h="275669">
                <a:tc vMerge="1"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2022</a:t>
                      </a:r>
                      <a:endParaRPr lang="ru-RU" sz="1600" dirty="0"/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2023</a:t>
                      </a:r>
                      <a:endParaRPr lang="ru-RU" sz="1600" dirty="0"/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991649240"/>
                  </a:ext>
                </a:extLst>
              </a:tr>
              <a:tr h="171177"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               МАТЕМАТИКА </a:t>
                      </a:r>
                      <a:r>
                        <a:rPr lang="ru-RU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ПРОФИЛЬНАЯ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100268899"/>
                  </a:ext>
                </a:extLst>
              </a:tr>
              <a:tr h="5019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МКОУ "ШАМХАЛЯНГИЮРТОВСКАЯ СОШ"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21282503"/>
                  </a:ext>
                </a:extLst>
              </a:tr>
              <a:tr h="36404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МКОУ "ТЕМИРГОЕВСКАЯ СОШ"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33,33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00136182"/>
                  </a:ext>
                </a:extLst>
              </a:tr>
              <a:tr h="48663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</a:rPr>
                        <a:t>МКОУ </a:t>
                      </a:r>
                      <a:r>
                        <a:rPr lang="ru-RU" sz="1200" b="0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</a:rPr>
                        <a:t>«УЧКЕНТСКАЯ СОШ"</a:t>
                      </a:r>
                      <a:endParaRPr lang="ru-RU" sz="1200" b="0" i="0" u="none" strike="noStrike" dirty="0">
                        <a:solidFill>
                          <a:srgbClr val="C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100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29955124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МКОУ «АДЖИДАДИНСКАЯ СОШ»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2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50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</a:rPr>
                        <a:t>МКОУ «АЛМАЛИНСКАЯ СОШ»</a:t>
                      </a:r>
                      <a:endParaRPr lang="ru-RU" sz="1200" b="0" i="0" u="none" strike="noStrike" dirty="0">
                        <a:solidFill>
                          <a:srgbClr val="C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100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</a:tr>
              <a:tr h="4104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МКОУ «КОРКМАСКАЛИНСКАЯ СОШ»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2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МКОУ «КОРКМАСКАЛИНСКАЯ СОШ ИМ.М.-З.БАЙМУРЗАЕВА»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50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МКОУ «ТЮБИНСКАЯ СОШ»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5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2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40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</a:tr>
            </a:tbl>
          </a:graphicData>
        </a:graphic>
      </p:graphicFrame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1C488231-B20D-AFF1-14D6-A0A4FAF0DA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174" t="26083" r="12852" b="21367"/>
          <a:stretch/>
        </p:blipFill>
        <p:spPr>
          <a:xfrm>
            <a:off x="7092280" y="0"/>
            <a:ext cx="1699185" cy="775521"/>
          </a:xfrm>
          <a:prstGeom prst="rect">
            <a:avLst/>
          </a:prstGeom>
        </p:spPr>
      </p:pic>
      <p:sp>
        <p:nvSpPr>
          <p:cNvPr id="4" name="Овал 3"/>
          <p:cNvSpPr/>
          <p:nvPr/>
        </p:nvSpPr>
        <p:spPr>
          <a:xfrm>
            <a:off x="8028384" y="3284984"/>
            <a:ext cx="648072" cy="50405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8028384" y="4293096"/>
            <a:ext cx="648072" cy="50405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392124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xmlns="" id="{26CDE620-56BA-EBD3-3666-D7842B95ED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275917802"/>
              </p:ext>
            </p:extLst>
          </p:nvPr>
        </p:nvGraphicFramePr>
        <p:xfrm>
          <a:off x="214282" y="714356"/>
          <a:ext cx="8784977" cy="5870227"/>
        </p:xfrm>
        <a:graphic>
          <a:graphicData uri="http://schemas.openxmlformats.org/drawingml/2006/table">
            <a:tbl>
              <a:tblPr/>
              <a:tblGrid>
                <a:gridCol w="278564">
                  <a:extLst>
                    <a:ext uri="{9D8B030D-6E8A-4147-A177-3AD203B41FA5}">
                      <a16:colId xmlns:a16="http://schemas.microsoft.com/office/drawing/2014/main" xmlns="" val="3008904324"/>
                    </a:ext>
                  </a:extLst>
                </a:gridCol>
                <a:gridCol w="2712939">
                  <a:extLst>
                    <a:ext uri="{9D8B030D-6E8A-4147-A177-3AD203B41FA5}">
                      <a16:colId xmlns:a16="http://schemas.microsoft.com/office/drawing/2014/main" xmlns="" val="791796049"/>
                    </a:ext>
                  </a:extLst>
                </a:gridCol>
                <a:gridCol w="806173">
                  <a:extLst>
                    <a:ext uri="{9D8B030D-6E8A-4147-A177-3AD203B41FA5}">
                      <a16:colId xmlns:a16="http://schemas.microsoft.com/office/drawing/2014/main" xmlns="" val="1143283401"/>
                    </a:ext>
                  </a:extLst>
                </a:gridCol>
                <a:gridCol w="1002131">
                  <a:extLst>
                    <a:ext uri="{9D8B030D-6E8A-4147-A177-3AD203B41FA5}">
                      <a16:colId xmlns:a16="http://schemas.microsoft.com/office/drawing/2014/main" xmlns="" val="4234840452"/>
                    </a:ext>
                  </a:extLst>
                </a:gridCol>
                <a:gridCol w="615542">
                  <a:extLst>
                    <a:ext uri="{9D8B030D-6E8A-4147-A177-3AD203B41FA5}">
                      <a16:colId xmlns:a16="http://schemas.microsoft.com/office/drawing/2014/main" xmlns="" val="88237720"/>
                    </a:ext>
                  </a:extLst>
                </a:gridCol>
                <a:gridCol w="759810">
                  <a:extLst>
                    <a:ext uri="{9D8B030D-6E8A-4147-A177-3AD203B41FA5}">
                      <a16:colId xmlns:a16="http://schemas.microsoft.com/office/drawing/2014/main" xmlns="" val="1573773416"/>
                    </a:ext>
                  </a:extLst>
                </a:gridCol>
                <a:gridCol w="1308027">
                  <a:extLst>
                    <a:ext uri="{9D8B030D-6E8A-4147-A177-3AD203B41FA5}">
                      <a16:colId xmlns:a16="http://schemas.microsoft.com/office/drawing/2014/main" xmlns="" val="3350355689"/>
                    </a:ext>
                  </a:extLst>
                </a:gridCol>
                <a:gridCol w="1301791">
                  <a:extLst>
                    <a:ext uri="{9D8B030D-6E8A-4147-A177-3AD203B41FA5}">
                      <a16:colId xmlns:a16="http://schemas.microsoft.com/office/drawing/2014/main" xmlns="" val="519576345"/>
                    </a:ext>
                  </a:extLst>
                </a:gridCol>
              </a:tblGrid>
              <a:tr h="92528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№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Наименование организаций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Кол-во участников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Кол-во участников, не преодолевших порог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</a:t>
                      </a:r>
                    </a:p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(в %)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Кол-во участников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Кол-во участников, не преодолевших порог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(в %)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996533768"/>
                  </a:ext>
                </a:extLst>
              </a:tr>
              <a:tr h="275669">
                <a:tc vMerge="1"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2022</a:t>
                      </a:r>
                      <a:endParaRPr lang="ru-RU" sz="1600" dirty="0"/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2023</a:t>
                      </a:r>
                      <a:endParaRPr lang="ru-RU" sz="1600" dirty="0"/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991649240"/>
                  </a:ext>
                </a:extLst>
              </a:tr>
              <a:tr h="171177"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               ИСТОРИЯ</a:t>
                      </a:r>
                      <a:endParaRPr lang="ru-RU" sz="1100" b="1" i="0" u="none" strike="noStrike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100268899"/>
                  </a:ext>
                </a:extLst>
              </a:tr>
              <a:tr h="49649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МКОУ "ШАМХАЛЯНГИЮРТОВСКАЯ СОШ"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/>
                        <a:t>0</a:t>
                      </a:r>
                      <a:endParaRPr lang="ru-RU" sz="1400" b="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/>
                        <a:t>0</a:t>
                      </a:r>
                      <a:endParaRPr lang="ru-RU" sz="1400" b="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/>
                        <a:t>0</a:t>
                      </a:r>
                      <a:endParaRPr lang="ru-RU" sz="1400" b="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/>
                        <a:t>0</a:t>
                      </a:r>
                      <a:endParaRPr lang="ru-RU" sz="1400" b="0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/>
                        <a:t>0</a:t>
                      </a:r>
                      <a:endParaRPr lang="ru-RU" sz="1400" b="0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/>
                        <a:t>0</a:t>
                      </a:r>
                      <a:endParaRPr lang="ru-RU" sz="1400" b="0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21282503"/>
                  </a:ext>
                </a:extLst>
              </a:tr>
              <a:tr h="36404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МКОУ "ТЕМИРГОЕВСКАЯ СОШ"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33,33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00136182"/>
                  </a:ext>
                </a:extLst>
              </a:tr>
              <a:tr h="41208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</a:rPr>
                        <a:t>МКОУ </a:t>
                      </a:r>
                      <a:r>
                        <a:rPr lang="ru-RU" sz="1200" b="0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</a:rPr>
                        <a:t>«ТЮБИНСКАЯ </a:t>
                      </a:r>
                      <a:r>
                        <a:rPr lang="ru-RU" sz="1200" b="0" i="0" u="none" strike="noStrike" dirty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</a:rPr>
                        <a:t>СОШ"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3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2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66,6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29955124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МКОУ «АДЖИДАДИНСКАЯ СОШ»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МКОУ «АЛМАЛИНСКАЯ СОШ»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2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50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</a:tr>
              <a:tr h="4104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МКОУ «КОРКМАСКАЛИНСКАЯ СОШ»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3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МКОУ «КОРКМАСКАЛИНСКАЯ СОШ ИМ.М.-З.БАЙМУРЗАЕВА»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2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50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</a:tr>
              <a:tr h="224261"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ru-RU" sz="105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                   ИНФОРМАТИКА</a:t>
                      </a:r>
                      <a:endParaRPr lang="ru-RU" sz="105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699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699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</a:tr>
              <a:tr h="41363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МКОУ «ТЮБИНСКАЯ СОШ"</a:t>
                      </a:r>
                    </a:p>
                    <a:p>
                      <a:pPr algn="l" fontAlgn="b"/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5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2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40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МКОУ «КОРКМАСКАЛИНСКАЯ СОШ ИМ.М.-З.БАЙМУРЗАЕВА»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</a:tr>
              <a:tr h="425208">
                <a:tc>
                  <a:txBody>
                    <a:bodyPr/>
                    <a:lstStyle/>
                    <a:p>
                      <a:pPr algn="ctr" fontAlgn="ctr"/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</a:rPr>
                        <a:t>МКОУ «ТЕМИРГОЕВСКАЯ СОШ»</a:t>
                      </a:r>
                    </a:p>
                    <a:p>
                      <a:pPr algn="l" fontAlgn="b"/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100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</a:tr>
            </a:tbl>
          </a:graphicData>
        </a:graphic>
      </p:graphicFrame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1C488231-B20D-AFF1-14D6-A0A4FAF0DA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174" t="26083" r="12852" b="21367"/>
          <a:stretch/>
        </p:blipFill>
        <p:spPr>
          <a:xfrm>
            <a:off x="7092280" y="0"/>
            <a:ext cx="1699185" cy="775521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8028384" y="6021288"/>
            <a:ext cx="648072" cy="50405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310569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xmlns="" id="{26CDE620-56BA-EBD3-3666-D7842B95ED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147621019"/>
              </p:ext>
            </p:extLst>
          </p:nvPr>
        </p:nvGraphicFramePr>
        <p:xfrm>
          <a:off x="251520" y="791081"/>
          <a:ext cx="8628113" cy="3285991"/>
        </p:xfrm>
        <a:graphic>
          <a:graphicData uri="http://schemas.openxmlformats.org/drawingml/2006/table">
            <a:tbl>
              <a:tblPr/>
              <a:tblGrid>
                <a:gridCol w="262676">
                  <a:extLst>
                    <a:ext uri="{9D8B030D-6E8A-4147-A177-3AD203B41FA5}">
                      <a16:colId xmlns:a16="http://schemas.microsoft.com/office/drawing/2014/main" xmlns="" val="3008904324"/>
                    </a:ext>
                  </a:extLst>
                </a:gridCol>
                <a:gridCol w="2851530">
                  <a:extLst>
                    <a:ext uri="{9D8B030D-6E8A-4147-A177-3AD203B41FA5}">
                      <a16:colId xmlns:a16="http://schemas.microsoft.com/office/drawing/2014/main" xmlns="" val="791796049"/>
                    </a:ext>
                  </a:extLst>
                </a:gridCol>
                <a:gridCol w="700627">
                  <a:extLst>
                    <a:ext uri="{9D8B030D-6E8A-4147-A177-3AD203B41FA5}">
                      <a16:colId xmlns:a16="http://schemas.microsoft.com/office/drawing/2014/main" xmlns="" val="697342333"/>
                    </a:ext>
                  </a:extLst>
                </a:gridCol>
                <a:gridCol w="1055392">
                  <a:extLst>
                    <a:ext uri="{9D8B030D-6E8A-4147-A177-3AD203B41FA5}">
                      <a16:colId xmlns:a16="http://schemas.microsoft.com/office/drawing/2014/main" xmlns="" val="857720727"/>
                    </a:ext>
                  </a:extLst>
                </a:gridCol>
                <a:gridCol w="580437">
                  <a:extLst>
                    <a:ext uri="{9D8B030D-6E8A-4147-A177-3AD203B41FA5}">
                      <a16:colId xmlns:a16="http://schemas.microsoft.com/office/drawing/2014/main" xmlns="" val="88237720"/>
                    </a:ext>
                  </a:extLst>
                </a:gridCol>
                <a:gridCol w="716476">
                  <a:extLst>
                    <a:ext uri="{9D8B030D-6E8A-4147-A177-3AD203B41FA5}">
                      <a16:colId xmlns:a16="http://schemas.microsoft.com/office/drawing/2014/main" xmlns="" val="1573773416"/>
                    </a:ext>
                  </a:extLst>
                </a:gridCol>
                <a:gridCol w="1233428">
                  <a:extLst>
                    <a:ext uri="{9D8B030D-6E8A-4147-A177-3AD203B41FA5}">
                      <a16:colId xmlns:a16="http://schemas.microsoft.com/office/drawing/2014/main" xmlns="" val="3350355689"/>
                    </a:ext>
                  </a:extLst>
                </a:gridCol>
                <a:gridCol w="1227547">
                  <a:extLst>
                    <a:ext uri="{9D8B030D-6E8A-4147-A177-3AD203B41FA5}">
                      <a16:colId xmlns:a16="http://schemas.microsoft.com/office/drawing/2014/main" xmlns="" val="519576345"/>
                    </a:ext>
                  </a:extLst>
                </a:gridCol>
              </a:tblGrid>
              <a:tr h="108391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№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Наименование организаций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Кол-во участников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Кол-во участников, не преодолевших порог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(в %)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Кол-во участников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Кол-во участников, не преодолевших порог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(в %)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996533768"/>
                  </a:ext>
                </a:extLst>
              </a:tr>
              <a:tr h="345256">
                <a:tc vMerge="1"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2022</a:t>
                      </a:r>
                      <a:endParaRPr lang="ru-RU" sz="1100" dirty="0"/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2023</a:t>
                      </a:r>
                      <a:endParaRPr lang="ru-RU" sz="1100" dirty="0"/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991649240"/>
                  </a:ext>
                </a:extLst>
              </a:tr>
              <a:tr h="376957">
                <a:tc gridSpan="8">
                  <a:txBody>
                    <a:bodyPr/>
                    <a:lstStyle/>
                    <a:p>
                      <a:pPr algn="ctr" fontAlgn="b">
                        <a:lnSpc>
                          <a:spcPct val="150000"/>
                        </a:lnSpc>
                      </a:pPr>
                      <a:r>
                        <a:rPr lang="ru-RU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>
                        <a:lnSpc>
                          <a:spcPct val="150000"/>
                        </a:lnSpc>
                      </a:pPr>
                      <a:r>
                        <a:rPr lang="ru-RU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ОБЩЕСТВОЗНАНИЕ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algn="ctr" fontAlgn="b">
                        <a:lnSpc>
                          <a:spcPct val="150000"/>
                        </a:lnSpc>
                      </a:pPr>
                      <a:endParaRPr lang="ru-RU" sz="12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72525432"/>
                  </a:ext>
                </a:extLst>
              </a:tr>
              <a:tr h="54376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МКОУ "УЧКЕНТСКАЯ СОШ"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50508982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ru-RU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МКОУ «КОРКМАСКАЛИНСКАЯ СОШ»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2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50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ru-RU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21" marR="7121" marT="7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МКОУ «КОРКМАСКАЛИНСКАЯ СОШ ИМ.М.-З.БАЙМУРЗАЕВА»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</a:t>
                      </a:r>
                      <a:endParaRPr lang="ru-RU" sz="1400" b="1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</a:tr>
            </a:tbl>
          </a:graphicData>
        </a:graphic>
      </p:graphicFrame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1C488231-B20D-AFF1-14D6-A0A4FAF0DA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174" t="26083" r="12852" b="21367"/>
          <a:stretch/>
        </p:blipFill>
        <p:spPr>
          <a:xfrm>
            <a:off x="7427061" y="40672"/>
            <a:ext cx="1699185" cy="77552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8100676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5357" y="764704"/>
            <a:ext cx="8713860" cy="43396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>
                <a:latin typeface="Bahnschrift" panose="020B0502040204020203" pitchFamily="34" charset="0"/>
              </a:rPr>
              <a:t>Результаты ЕГЭ </a:t>
            </a:r>
            <a:r>
              <a:rPr lang="ru-RU" sz="2000" b="1" dirty="0" err="1" smtClean="0">
                <a:latin typeface="Bahnschrift" panose="020B0502040204020203" pitchFamily="34" charset="0"/>
              </a:rPr>
              <a:t>показывают,что</a:t>
            </a:r>
            <a:r>
              <a:rPr lang="ru-RU" sz="2000" b="1" dirty="0" smtClean="0">
                <a:latin typeface="Bahnschrift" panose="020B0502040204020203" pitchFamily="34" charset="0"/>
              </a:rPr>
              <a:t> у нас в районе есть выпускники  </a:t>
            </a:r>
          </a:p>
          <a:p>
            <a:pPr algn="ctr"/>
            <a:r>
              <a:rPr lang="ru-RU" sz="2000" b="1" dirty="0" smtClean="0">
                <a:latin typeface="Bahnschrift" panose="020B0502040204020203" pitchFamily="34" charset="0"/>
              </a:rPr>
              <a:t>«</a:t>
            </a:r>
            <a:r>
              <a:rPr lang="ru-RU" sz="2000" b="1" dirty="0" err="1" smtClean="0">
                <a:latin typeface="Bahnschrift" panose="020B0502040204020203" pitchFamily="34" charset="0"/>
              </a:rPr>
              <a:t>высокобалльники</a:t>
            </a:r>
            <a:r>
              <a:rPr lang="ru-RU" sz="2000" b="1" dirty="0" smtClean="0">
                <a:latin typeface="Bahnschrift" panose="020B0502040204020203" pitchFamily="34" charset="0"/>
              </a:rPr>
              <a:t>»:</a:t>
            </a:r>
          </a:p>
          <a:p>
            <a:pPr algn="ctr"/>
            <a:endParaRPr lang="ru-RU" sz="2000" b="1" dirty="0" smtClean="0">
              <a:latin typeface="Bahnschrift" panose="020B0502040204020203" pitchFamily="34" charset="0"/>
            </a:endParaRPr>
          </a:p>
          <a:p>
            <a:pPr marL="285750" indent="-285750">
              <a:buFontTx/>
              <a:buChar char="-"/>
            </a:pPr>
            <a:r>
              <a:rPr lang="ru-RU" u="sng" dirty="0" err="1" smtClean="0">
                <a:solidFill>
                  <a:srgbClr val="FF0000"/>
                </a:solidFill>
              </a:rPr>
              <a:t>Абуханов</a:t>
            </a:r>
            <a:r>
              <a:rPr lang="ru-RU" u="sng" dirty="0" smtClean="0">
                <a:solidFill>
                  <a:srgbClr val="FF0000"/>
                </a:solidFill>
              </a:rPr>
              <a:t> Руслан, выпускник МКОУ «</a:t>
            </a:r>
            <a:r>
              <a:rPr lang="ru-RU" u="sng" dirty="0" err="1" smtClean="0">
                <a:solidFill>
                  <a:srgbClr val="FF0000"/>
                </a:solidFill>
              </a:rPr>
              <a:t>Тюбинская</a:t>
            </a:r>
            <a:r>
              <a:rPr lang="ru-RU" u="sng" dirty="0" smtClean="0">
                <a:solidFill>
                  <a:srgbClr val="FF0000"/>
                </a:solidFill>
              </a:rPr>
              <a:t> СОШ»: </a:t>
            </a:r>
          </a:p>
          <a:p>
            <a:pPr marL="342900" indent="-342900">
              <a:buAutoNum type="arabicParenR"/>
            </a:pPr>
            <a:r>
              <a:rPr lang="ru-RU" i="1" dirty="0" smtClean="0"/>
              <a:t>ЕГЭ по информатике – 98 баллов</a:t>
            </a:r>
          </a:p>
          <a:p>
            <a:pPr marL="342900" indent="-342900">
              <a:buAutoNum type="arabicParenR"/>
            </a:pPr>
            <a:r>
              <a:rPr lang="ru-RU" i="1" dirty="0" smtClean="0"/>
              <a:t>Профильная математика – 88 баллов</a:t>
            </a:r>
          </a:p>
          <a:p>
            <a:pPr marL="342900" indent="-342900">
              <a:buAutoNum type="arabicParenR"/>
            </a:pPr>
            <a:r>
              <a:rPr lang="ru-RU" i="1" dirty="0" smtClean="0"/>
              <a:t>Русский язык – 83 балла</a:t>
            </a:r>
          </a:p>
          <a:p>
            <a:pPr marL="285750" indent="-285750">
              <a:buFontTx/>
              <a:buChar char="-"/>
            </a:pPr>
            <a:r>
              <a:rPr lang="ru-RU" u="sng" dirty="0" smtClean="0">
                <a:solidFill>
                  <a:srgbClr val="FF0000"/>
                </a:solidFill>
              </a:rPr>
              <a:t>Султанова Марьям, выпускница МКОУ «</a:t>
            </a:r>
            <a:r>
              <a:rPr lang="ru-RU" u="sng" dirty="0" err="1" smtClean="0">
                <a:solidFill>
                  <a:srgbClr val="FF0000"/>
                </a:solidFill>
              </a:rPr>
              <a:t>Тюбинская</a:t>
            </a:r>
            <a:r>
              <a:rPr lang="ru-RU" u="sng" dirty="0" smtClean="0">
                <a:solidFill>
                  <a:srgbClr val="FF0000"/>
                </a:solidFill>
              </a:rPr>
              <a:t> СОШ»:</a:t>
            </a:r>
          </a:p>
          <a:p>
            <a:pPr marL="342900" indent="-342900">
              <a:buAutoNum type="arabicParenR"/>
            </a:pPr>
            <a:r>
              <a:rPr lang="ru-RU" i="1" dirty="0" smtClean="0"/>
              <a:t>Русский язык – 89 баллов</a:t>
            </a:r>
          </a:p>
          <a:p>
            <a:pPr marL="285750" indent="-285750">
              <a:buFontTx/>
              <a:buChar char="-"/>
            </a:pPr>
            <a:r>
              <a:rPr lang="ru-RU" u="sng" dirty="0" err="1" smtClean="0">
                <a:solidFill>
                  <a:srgbClr val="FF0000"/>
                </a:solidFill>
              </a:rPr>
              <a:t>Рамаева</a:t>
            </a:r>
            <a:r>
              <a:rPr lang="ru-RU" u="sng" dirty="0" smtClean="0">
                <a:solidFill>
                  <a:srgbClr val="FF0000"/>
                </a:solidFill>
              </a:rPr>
              <a:t> </a:t>
            </a:r>
            <a:r>
              <a:rPr lang="ru-RU" u="sng" dirty="0" err="1" smtClean="0">
                <a:solidFill>
                  <a:srgbClr val="FF0000"/>
                </a:solidFill>
              </a:rPr>
              <a:t>Рукият</a:t>
            </a:r>
            <a:r>
              <a:rPr lang="ru-RU" u="sng" dirty="0" smtClean="0">
                <a:solidFill>
                  <a:srgbClr val="FF0000"/>
                </a:solidFill>
              </a:rPr>
              <a:t>, выпускница МКОУ «</a:t>
            </a:r>
            <a:r>
              <a:rPr lang="ru-RU" u="sng" dirty="0" err="1" smtClean="0">
                <a:solidFill>
                  <a:srgbClr val="FF0000"/>
                </a:solidFill>
              </a:rPr>
              <a:t>Тюбинская</a:t>
            </a:r>
            <a:r>
              <a:rPr lang="ru-RU" u="sng" dirty="0" smtClean="0">
                <a:solidFill>
                  <a:srgbClr val="FF0000"/>
                </a:solidFill>
              </a:rPr>
              <a:t> СОШ»:</a:t>
            </a:r>
          </a:p>
          <a:p>
            <a:pPr marL="342900" indent="-342900">
              <a:buAutoNum type="arabicParenR"/>
            </a:pPr>
            <a:r>
              <a:rPr lang="ru-RU" i="1" dirty="0" smtClean="0"/>
              <a:t>Русский язык – 85 баллов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-</a:t>
            </a:r>
            <a:r>
              <a:rPr lang="ru-RU" u="sng" dirty="0" smtClean="0">
                <a:solidFill>
                  <a:srgbClr val="FF0000"/>
                </a:solidFill>
              </a:rPr>
              <a:t> </a:t>
            </a:r>
            <a:r>
              <a:rPr lang="ru-RU" u="sng" dirty="0" err="1" smtClean="0">
                <a:solidFill>
                  <a:srgbClr val="FF0000"/>
                </a:solidFill>
              </a:rPr>
              <a:t>Аташева</a:t>
            </a:r>
            <a:r>
              <a:rPr lang="ru-RU" u="sng" dirty="0" smtClean="0">
                <a:solidFill>
                  <a:srgbClr val="FF0000"/>
                </a:solidFill>
              </a:rPr>
              <a:t> </a:t>
            </a:r>
            <a:r>
              <a:rPr lang="ru-RU" u="sng" dirty="0" err="1" smtClean="0">
                <a:solidFill>
                  <a:srgbClr val="FF0000"/>
                </a:solidFill>
              </a:rPr>
              <a:t>Асият</a:t>
            </a:r>
            <a:r>
              <a:rPr lang="ru-RU" u="sng" dirty="0" smtClean="0">
                <a:solidFill>
                  <a:srgbClr val="FF0000"/>
                </a:solidFill>
              </a:rPr>
              <a:t>, выпускница МКОУ «</a:t>
            </a:r>
            <a:r>
              <a:rPr lang="ru-RU" u="sng" dirty="0" err="1" smtClean="0">
                <a:solidFill>
                  <a:srgbClr val="FF0000"/>
                </a:solidFill>
              </a:rPr>
              <a:t>Коркмаскалинская</a:t>
            </a:r>
            <a:r>
              <a:rPr lang="ru-RU" u="sng" dirty="0" smtClean="0">
                <a:solidFill>
                  <a:srgbClr val="FF0000"/>
                </a:solidFill>
              </a:rPr>
              <a:t> СОШ»:</a:t>
            </a:r>
          </a:p>
          <a:p>
            <a:pPr marL="342900" indent="-342900">
              <a:buAutoNum type="arabicParenR"/>
            </a:pPr>
            <a:r>
              <a:rPr lang="ru-RU" i="1" dirty="0" smtClean="0"/>
              <a:t>Обществознание -92 балла</a:t>
            </a:r>
          </a:p>
          <a:p>
            <a:pPr marL="285750" indent="-285750">
              <a:buFontTx/>
              <a:buChar char="-"/>
            </a:pPr>
            <a:r>
              <a:rPr lang="ru-RU" u="sng" dirty="0" err="1" smtClean="0">
                <a:solidFill>
                  <a:srgbClr val="FF0000"/>
                </a:solidFill>
              </a:rPr>
              <a:t>Капурова</a:t>
            </a:r>
            <a:r>
              <a:rPr lang="ru-RU" u="sng" dirty="0" smtClean="0">
                <a:solidFill>
                  <a:srgbClr val="FF0000"/>
                </a:solidFill>
              </a:rPr>
              <a:t> </a:t>
            </a:r>
            <a:r>
              <a:rPr lang="ru-RU" u="sng" dirty="0" err="1" smtClean="0">
                <a:solidFill>
                  <a:srgbClr val="FF0000"/>
                </a:solidFill>
              </a:rPr>
              <a:t>Издек</a:t>
            </a:r>
            <a:r>
              <a:rPr lang="ru-RU" u="sng" dirty="0" smtClean="0">
                <a:solidFill>
                  <a:srgbClr val="FF0000"/>
                </a:solidFill>
              </a:rPr>
              <a:t>, выпускница МКОУ «</a:t>
            </a:r>
            <a:r>
              <a:rPr lang="ru-RU" u="sng" dirty="0" err="1" smtClean="0">
                <a:solidFill>
                  <a:srgbClr val="FF0000"/>
                </a:solidFill>
              </a:rPr>
              <a:t>Алмалинская</a:t>
            </a:r>
            <a:r>
              <a:rPr lang="ru-RU" u="sng" dirty="0" smtClean="0">
                <a:solidFill>
                  <a:srgbClr val="FF0000"/>
                </a:solidFill>
              </a:rPr>
              <a:t> СОШ»:</a:t>
            </a:r>
          </a:p>
          <a:p>
            <a:pPr marL="342900" indent="-342900">
              <a:buAutoNum type="arabicParenR"/>
            </a:pPr>
            <a:r>
              <a:rPr lang="ru-RU" i="1" dirty="0" smtClean="0"/>
              <a:t>Русский язык – 85 баллов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1C488231-B20D-AFF1-14D6-A0A4FAF0DA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174" t="26083" r="12852" b="21367"/>
          <a:stretch/>
        </p:blipFill>
        <p:spPr>
          <a:xfrm>
            <a:off x="7092280" y="116632"/>
            <a:ext cx="1699185" cy="77552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5591209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83" y="1000108"/>
            <a:ext cx="871543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Анализ результатов ГИА (ОГЭ) показывает, что в </a:t>
            </a:r>
            <a:r>
              <a:rPr lang="ru-RU" dirty="0" err="1" smtClean="0"/>
              <a:t>Кумторкалинском</a:t>
            </a:r>
            <a:r>
              <a:rPr lang="ru-RU" dirty="0" smtClean="0"/>
              <a:t> районе</a:t>
            </a:r>
          </a:p>
          <a:p>
            <a:pPr algn="ctr"/>
            <a:r>
              <a:rPr lang="ru-RU" dirty="0" smtClean="0"/>
              <a:t>127 учащихся 9-х классов, не получили аттестат об основном общем </a:t>
            </a:r>
          </a:p>
          <a:p>
            <a:pPr algn="ctr"/>
            <a:r>
              <a:rPr lang="ru-RU" dirty="0" smtClean="0"/>
              <a:t>образовании, остались на дополнительный сентябрьский период пересдач:</a:t>
            </a:r>
          </a:p>
          <a:p>
            <a:endParaRPr lang="ru-RU" dirty="0" smtClean="0"/>
          </a:p>
          <a:p>
            <a:pPr>
              <a:buFontTx/>
              <a:buChar char="-"/>
            </a:pPr>
            <a:r>
              <a:rPr lang="ru-RU" sz="2000" dirty="0" smtClean="0">
                <a:solidFill>
                  <a:srgbClr val="C00000"/>
                </a:solidFill>
              </a:rPr>
              <a:t>по предмету «Русский язык» – 74 учащихся</a:t>
            </a:r>
          </a:p>
          <a:p>
            <a:pPr>
              <a:buFontTx/>
              <a:buChar char="-"/>
            </a:pPr>
            <a:r>
              <a:rPr lang="ru-RU" sz="2000" dirty="0" smtClean="0">
                <a:solidFill>
                  <a:srgbClr val="C00000"/>
                </a:solidFill>
              </a:rPr>
              <a:t>по предмету «Математика» - 44 учащихся</a:t>
            </a:r>
          </a:p>
          <a:p>
            <a:pPr>
              <a:buFontTx/>
              <a:buChar char="-"/>
            </a:pPr>
            <a:r>
              <a:rPr lang="ru-RU" sz="2000" dirty="0" smtClean="0">
                <a:solidFill>
                  <a:srgbClr val="C00000"/>
                </a:solidFill>
              </a:rPr>
              <a:t>по предмету «Биология» – 24 учащихся</a:t>
            </a:r>
          </a:p>
          <a:p>
            <a:pPr>
              <a:buFontTx/>
              <a:buChar char="-"/>
            </a:pPr>
            <a:r>
              <a:rPr lang="ru-RU" sz="2000" dirty="0" smtClean="0">
                <a:solidFill>
                  <a:srgbClr val="C00000"/>
                </a:solidFill>
              </a:rPr>
              <a:t>по предмету «История» – 8 учащихся</a:t>
            </a:r>
          </a:p>
          <a:p>
            <a:pPr>
              <a:buFontTx/>
              <a:buChar char="-"/>
            </a:pPr>
            <a:r>
              <a:rPr lang="ru-RU" sz="2000" dirty="0" smtClean="0">
                <a:solidFill>
                  <a:srgbClr val="C00000"/>
                </a:solidFill>
              </a:rPr>
              <a:t>по  предмету «География» – 48 учащихся</a:t>
            </a:r>
          </a:p>
          <a:p>
            <a:pPr>
              <a:buFontTx/>
              <a:buChar char="-"/>
            </a:pPr>
            <a:r>
              <a:rPr lang="ru-RU" sz="2000" dirty="0" smtClean="0">
                <a:solidFill>
                  <a:srgbClr val="C00000"/>
                </a:solidFill>
              </a:rPr>
              <a:t>по предмету «Обществознание» - 72 учащихся</a:t>
            </a:r>
            <a:endParaRPr lang="ru-RU" sz="2000" dirty="0">
              <a:solidFill>
                <a:srgbClr val="C00000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1C488231-B20D-AFF1-14D6-A0A4FAF0DA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174" t="26083" r="12852" b="21367"/>
          <a:stretch/>
        </p:blipFill>
        <p:spPr>
          <a:xfrm>
            <a:off x="7344308" y="116632"/>
            <a:ext cx="1699185" cy="77552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283677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="" xmlns:a16="http://schemas.microsoft.com/office/drawing/2014/main" id="{5C881A82-4497-EDB2-7C00-BD96775088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475663539"/>
              </p:ext>
            </p:extLst>
          </p:nvPr>
        </p:nvGraphicFramePr>
        <p:xfrm>
          <a:off x="395536" y="978987"/>
          <a:ext cx="8280919" cy="5397257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434393">
                  <a:extLst>
                    <a:ext uri="{9D8B030D-6E8A-4147-A177-3AD203B41FA5}">
                      <a16:colId xmlns="" xmlns:a16="http://schemas.microsoft.com/office/drawing/2014/main" val="2209297975"/>
                    </a:ext>
                  </a:extLst>
                </a:gridCol>
                <a:gridCol w="3228478">
                  <a:extLst>
                    <a:ext uri="{9D8B030D-6E8A-4147-A177-3AD203B41FA5}">
                      <a16:colId xmlns="" xmlns:a16="http://schemas.microsoft.com/office/drawing/2014/main" val="430332269"/>
                    </a:ext>
                  </a:extLst>
                </a:gridCol>
                <a:gridCol w="1607988">
                  <a:extLst>
                    <a:ext uri="{9D8B030D-6E8A-4147-A177-3AD203B41FA5}">
                      <a16:colId xmlns="" xmlns:a16="http://schemas.microsoft.com/office/drawing/2014/main" val="4062596894"/>
                    </a:ext>
                  </a:extLst>
                </a:gridCol>
                <a:gridCol w="1569900">
                  <a:extLst>
                    <a:ext uri="{9D8B030D-6E8A-4147-A177-3AD203B41FA5}">
                      <a16:colId xmlns="" xmlns:a16="http://schemas.microsoft.com/office/drawing/2014/main" val="465353111"/>
                    </a:ext>
                  </a:extLst>
                </a:gridCol>
                <a:gridCol w="1440160">
                  <a:extLst>
                    <a:ext uri="{9D8B030D-6E8A-4147-A177-3AD203B41FA5}">
                      <a16:colId xmlns="" xmlns:a16="http://schemas.microsoft.com/office/drawing/2014/main" val="3726043849"/>
                    </a:ext>
                  </a:extLst>
                </a:gridCol>
              </a:tblGrid>
              <a:tr h="130166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  <a:latin typeface="+mn-lt"/>
                        </a:rPr>
                        <a:t>№</a:t>
                      </a:r>
                      <a:endParaRPr lang="ru-RU" sz="1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8" marR="57508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>
                          <a:effectLst/>
                          <a:latin typeface="+mn-lt"/>
                        </a:rPr>
                        <a:t>Общеобразовательная организация</a:t>
                      </a:r>
                      <a:endParaRPr lang="ru-RU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8" marR="5750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>
                          <a:effectLst/>
                          <a:latin typeface="+mn-lt"/>
                        </a:rPr>
                        <a:t>Общее  количество претендентов на </a:t>
                      </a:r>
                      <a:r>
                        <a:rPr lang="ru-RU" sz="1600" b="1" dirty="0" smtClean="0">
                          <a:effectLst/>
                          <a:latin typeface="+mn-lt"/>
                        </a:rPr>
                        <a:t>красный аттестат</a:t>
                      </a:r>
                      <a:endParaRPr lang="ru-RU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8" marR="5750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>
                          <a:effectLst/>
                          <a:latin typeface="+mn-lt"/>
                        </a:rPr>
                        <a:t>Получили аттестаты особого образца</a:t>
                      </a:r>
                      <a:endParaRPr lang="ru-RU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8" marR="5750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  <a:latin typeface="+mn-lt"/>
                        </a:rPr>
                        <a:t>%</a:t>
                      </a:r>
                      <a:endParaRPr lang="ru-RU" sz="1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8" marR="5750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63328855"/>
                  </a:ext>
                </a:extLst>
              </a:tr>
              <a:tr h="3179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1</a:t>
                      </a:r>
                      <a:endParaRPr lang="ru-RU" sz="18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8" marR="575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  <a:latin typeface="Arial Black" panose="020B0A04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МБОУ «ТЮБИНСКАЯ СОШ»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17</a:t>
                      </a:r>
                      <a:endParaRPr lang="ru-RU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38,8%</a:t>
                      </a:r>
                      <a:endParaRPr lang="ru-RU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772745874"/>
                  </a:ext>
                </a:extLst>
              </a:tr>
              <a:tr h="61534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57508" marR="575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  <a:latin typeface="Arial Black" panose="020B0A04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МБОУ «КОРКМАСКАЛИНСКАЯ СОШ ИМ М.-ЗАГИРА БАЙМУРЗАЕВА»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12</a:t>
                      </a:r>
                      <a:endParaRPr lang="ru-RU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41,6%</a:t>
                      </a:r>
                      <a:endParaRPr lang="ru-RU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534872054"/>
                  </a:ext>
                </a:extLst>
              </a:tr>
              <a:tr h="4102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57508" marR="575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  <a:latin typeface="Arial Black" panose="020B0A04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МБОУ «КОРКМАСКАЛИНСКАЯ СОШ»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</a:t>
                      </a:r>
                      <a:endParaRPr lang="ru-RU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</a:t>
                      </a:r>
                      <a:endParaRPr lang="ru-RU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80%</a:t>
                      </a:r>
                      <a:endParaRPr lang="ru-RU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641785259"/>
                  </a:ext>
                </a:extLst>
              </a:tr>
              <a:tr h="3125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57508" marR="575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  <a:latin typeface="Arial Black" panose="020B0A04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МКОУ «УЧКЕНТСКАЯ СОШ»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13</a:t>
                      </a:r>
                      <a:endParaRPr lang="ru-RU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38,4%</a:t>
                      </a:r>
                      <a:endParaRPr lang="ru-RU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699392784"/>
                  </a:ext>
                </a:extLst>
              </a:tr>
              <a:tr h="4102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57508" marR="575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  <a:latin typeface="Arial Black" panose="020B0A04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МКОУ «ТЕМИРГОЕВСКАЯ СОШ»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66,6%</a:t>
                      </a:r>
                      <a:endParaRPr lang="ru-RU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876837976"/>
                  </a:ext>
                </a:extLst>
              </a:tr>
              <a:tr h="4102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8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8" marR="575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 smtClean="0">
                          <a:effectLst/>
                          <a:latin typeface="Arial Black" panose="020B0A04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МКОУ «АЛМАЛИНСКАЯ СОШ»</a:t>
                      </a:r>
                      <a:endParaRPr lang="ru-RU" sz="1400" dirty="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4</a:t>
                      </a:r>
                      <a:endParaRPr lang="ru-RU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3</a:t>
                      </a:r>
                      <a:endParaRPr lang="ru-RU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2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8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8" marR="575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 smtClean="0">
                          <a:effectLst/>
                          <a:latin typeface="Arial Black" panose="020B0A04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МКОУ «АДЖИДАДИНСКАЯ СОШ»</a:t>
                      </a:r>
                      <a:endParaRPr lang="ru-RU" sz="1400" dirty="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4</a:t>
                      </a:r>
                      <a:endParaRPr lang="ru-RU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1</a:t>
                      </a:r>
                      <a:endParaRPr lang="ru-RU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2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8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8" marR="575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 smtClean="0">
                          <a:effectLst/>
                          <a:latin typeface="Arial Black" panose="020B0A04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МКОУ «ШАМХАЛЯНГИЮРТОВСКАЯ СОШ»</a:t>
                      </a:r>
                      <a:endParaRPr lang="ru-RU" sz="1400" dirty="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66,6%</a:t>
                      </a:r>
                      <a:endParaRPr lang="ru-RU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5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8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8" marR="5750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ВСЕГО: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C00000"/>
                          </a:solidFill>
                        </a:rPr>
                        <a:t>            66</a:t>
                      </a:r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C00000"/>
                          </a:solidFill>
                        </a:rPr>
                        <a:t>          33</a:t>
                      </a:r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C00000"/>
                          </a:solidFill>
                        </a:rPr>
                        <a:t>         50%</a:t>
                      </a:r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060144033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07504" y="332656"/>
            <a:ext cx="88569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Итоги мониторинга по красным аттестатам                                 основного общего образования</a:t>
            </a: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1C488231-B20D-AFF1-14D6-A0A4FAF0DA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174" t="26083" r="12852" b="21367"/>
          <a:stretch/>
        </p:blipFill>
        <p:spPr>
          <a:xfrm>
            <a:off x="7444815" y="116632"/>
            <a:ext cx="1699185" cy="77552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1858662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1680" y="188640"/>
            <a:ext cx="5285168" cy="92333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НЕОБХОДИМО: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505" y="1412776"/>
            <a:ext cx="8928992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-усилить </a:t>
            </a:r>
            <a:r>
              <a:rPr lang="ru-RU" sz="2000" dirty="0" err="1" smtClean="0"/>
              <a:t>внутришкольный</a:t>
            </a:r>
            <a:r>
              <a:rPr lang="ru-RU" sz="2000" dirty="0" smtClean="0"/>
              <a:t> контроль за качеством преподавания в выпускных классах;</a:t>
            </a:r>
          </a:p>
          <a:p>
            <a:r>
              <a:rPr lang="ru-RU" sz="2000" dirty="0" smtClean="0"/>
              <a:t>-проводить анализ причин низкой успеваемости обучающихся «группы риска» среди выпускников с последующей коррекцией пробелов в знаниях;</a:t>
            </a:r>
          </a:p>
          <a:p>
            <a:r>
              <a:rPr lang="ru-RU" sz="2000" dirty="0" smtClean="0"/>
              <a:t>-установить административный контроль за усовершенствованием технологии подготовки к ЕГЭ и ОГЭ в новой и традиционной форме через посещение и анализ уроков, мониторинг результатов диагностических работ;</a:t>
            </a:r>
          </a:p>
          <a:p>
            <a:r>
              <a:rPr lang="ru-RU" sz="2000" dirty="0" smtClean="0"/>
              <a:t>-проводить работу по повышению квалификации педагогов по технологии подготовки к ЕГЭ и ОГЭ  в новой форме через курсовую подготовку;</a:t>
            </a:r>
          </a:p>
          <a:p>
            <a:r>
              <a:rPr lang="ru-RU" sz="2000" dirty="0" smtClean="0"/>
              <a:t>-организовать информирование родительской общественности о подготовке и проведении ГИА через оформление информационного стенда, размещение информации на школьном сайте, в социальных сетях и т.д. </a:t>
            </a:r>
          </a:p>
          <a:p>
            <a:pPr marL="285750" indent="-285750">
              <a:buFontTx/>
              <a:buChar char="-"/>
            </a:pPr>
            <a:endParaRPr lang="ru-RU" sz="2000" dirty="0"/>
          </a:p>
        </p:txBody>
      </p:sp>
    </p:spTree>
    <p:extLst>
      <p:ext uri="{BB962C8B-B14F-4D97-AF65-F5344CB8AC3E}">
        <p14:creationId xmlns="" xmlns:p14="http://schemas.microsoft.com/office/powerpoint/2010/main" val="3189191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blagsosh6.ru/wp-content/uploads/2021/01/1395989673_pandus.jpg"/>
          <p:cNvSpPr>
            <a:spLocks noChangeAspect="1" noChangeArrowheads="1"/>
          </p:cNvSpPr>
          <p:nvPr/>
        </p:nvSpPr>
        <p:spPr bwMode="auto">
          <a:xfrm>
            <a:off x="307975" y="926500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https://blagsosh6.ru/wp-content/uploads/2021/01/1395989673_pandus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19355"/>
          <a:stretch/>
        </p:blipFill>
        <p:spPr>
          <a:xfrm>
            <a:off x="3203848" y="930897"/>
            <a:ext cx="2307937" cy="38610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660" y="2996952"/>
            <a:ext cx="4268688" cy="320151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3013001"/>
            <a:ext cx="4154421" cy="3115816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0" y="134852"/>
            <a:ext cx="9144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400" b="1" dirty="0">
                <a:ln w="1905"/>
                <a:gradFill>
                  <a:gsLst>
                    <a:gs pos="0">
                      <a:srgbClr val="F14124">
                        <a:shade val="20000"/>
                        <a:satMod val="200000"/>
                      </a:srgbClr>
                    </a:gs>
                    <a:gs pos="78000">
                      <a:srgbClr val="F14124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14124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Лагерь дневного пребывания</a:t>
            </a:r>
          </a:p>
        </p:txBody>
      </p:sp>
    </p:spTree>
    <p:extLst>
      <p:ext uri="{BB962C8B-B14F-4D97-AF65-F5344CB8AC3E}">
        <p14:creationId xmlns="" xmlns:p14="http://schemas.microsoft.com/office/powerpoint/2010/main" val="1709604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3" y="4372168"/>
            <a:ext cx="7019948" cy="1143000"/>
          </a:xfrm>
        </p:spPr>
        <p:txBody>
          <a:bodyPr/>
          <a:lstStyle/>
          <a:p>
            <a:r>
              <a:rPr lang="en-US" dirty="0" smtClean="0">
                <a:hlinkClick r:id="rId2" action="ppaction://hlinkfile"/>
              </a:rPr>
              <a:t>..\lv_0_20230829083431.mp4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xn--80azl9cd.xn--p1ai/upload/iblock/00f/2zv0n0jxvrhd77mticb25bgl8el425y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48680"/>
            <a:ext cx="8168550" cy="56886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610773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10252"/>
            <a:ext cx="4960551" cy="223224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7686" y="476672"/>
            <a:ext cx="3648406" cy="273630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193" y="3122692"/>
            <a:ext cx="4128458" cy="309634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3122692"/>
            <a:ext cx="4656517" cy="34923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0357822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l-files.livejournal.net/og_image/44829935/10193?v=155739139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36" r="136" b="42102"/>
          <a:stretch/>
        </p:blipFill>
        <p:spPr bwMode="auto">
          <a:xfrm>
            <a:off x="571330" y="1988840"/>
            <a:ext cx="8093695" cy="21009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82524789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50261682"/>
              </p:ext>
            </p:extLst>
          </p:nvPr>
        </p:nvGraphicFramePr>
        <p:xfrm>
          <a:off x="107504" y="761066"/>
          <a:ext cx="8928990" cy="5563067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81065"/>
                <a:gridCol w="686346"/>
                <a:gridCol w="636467"/>
                <a:gridCol w="661407"/>
                <a:gridCol w="595266"/>
                <a:gridCol w="661407"/>
                <a:gridCol w="595266"/>
                <a:gridCol w="727547"/>
                <a:gridCol w="529125"/>
                <a:gridCol w="727547"/>
                <a:gridCol w="727547"/>
              </a:tblGrid>
              <a:tr h="432048">
                <a:tc rowSpan="2">
                  <a:txBody>
                    <a:bodyPr/>
                    <a:lstStyle/>
                    <a:p>
                      <a:r>
                        <a:rPr lang="ru-RU" sz="1400" dirty="0" smtClean="0"/>
                        <a:t>ОО</a:t>
                      </a:r>
                      <a:endParaRPr lang="ru-RU" sz="14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ru-RU" sz="1200" dirty="0" smtClean="0"/>
                        <a:t>Всего учащихся</a:t>
                      </a:r>
                      <a:endParaRPr lang="ru-RU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200" dirty="0" smtClean="0"/>
                        <a:t>Оценка «2»</a:t>
                      </a:r>
                      <a:endParaRPr lang="ru-RU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200" dirty="0" smtClean="0"/>
                        <a:t>Оценка «3»</a:t>
                      </a:r>
                      <a:endParaRPr lang="ru-RU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200" dirty="0" smtClean="0"/>
                        <a:t>Оценка</a:t>
                      </a:r>
                      <a:r>
                        <a:rPr lang="ru-RU" sz="1200" baseline="0" dirty="0" smtClean="0"/>
                        <a:t> «4»</a:t>
                      </a:r>
                      <a:endParaRPr lang="ru-RU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200" dirty="0" smtClean="0"/>
                        <a:t>Оценка «5»</a:t>
                      </a:r>
                      <a:endParaRPr lang="ru-RU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err="1" smtClean="0"/>
                        <a:t>Кач</a:t>
                      </a:r>
                      <a:r>
                        <a:rPr lang="ru-RU" sz="1200" dirty="0" smtClean="0"/>
                        <a:t>-во</a:t>
                      </a:r>
                      <a:endParaRPr lang="ru-RU" sz="1200" dirty="0"/>
                    </a:p>
                  </a:txBody>
                  <a:tcPr/>
                </a:tc>
              </a:tr>
              <a:tr h="3600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Чел.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Чел.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Чел.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Чел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</a:tr>
              <a:tr h="545192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МКОУ</a:t>
                      </a:r>
                      <a:r>
                        <a:rPr lang="ru-RU" sz="1400" baseline="0" dirty="0" smtClean="0"/>
                        <a:t> «</a:t>
                      </a:r>
                      <a:r>
                        <a:rPr lang="ru-RU" sz="1400" baseline="0" dirty="0" err="1" smtClean="0"/>
                        <a:t>Коркмаскалинская</a:t>
                      </a:r>
                      <a:r>
                        <a:rPr lang="ru-RU" sz="1400" baseline="0" dirty="0" smtClean="0"/>
                        <a:t> СОШ»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85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8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9,4%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34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40%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25,8%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21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24,7%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51%</a:t>
                      </a:r>
                      <a:endParaRPr lang="ru-RU" sz="1400" dirty="0"/>
                    </a:p>
                  </a:txBody>
                  <a:tcPr/>
                </a:tc>
              </a:tr>
              <a:tr h="61414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FF0000"/>
                          </a:solidFill>
                        </a:rPr>
                        <a:t>МКОУ «</a:t>
                      </a:r>
                      <a:r>
                        <a:rPr lang="ru-RU" sz="1400" dirty="0" err="1" smtClean="0">
                          <a:solidFill>
                            <a:srgbClr val="FF0000"/>
                          </a:solidFill>
                        </a:rPr>
                        <a:t>Коркмаскалинская</a:t>
                      </a:r>
                      <a:r>
                        <a:rPr lang="ru-RU" sz="1400" baseline="0" dirty="0" smtClean="0">
                          <a:solidFill>
                            <a:srgbClr val="FF0000"/>
                          </a:solidFill>
                        </a:rPr>
                        <a:t> СОШ им.М.-З. </a:t>
                      </a:r>
                      <a:r>
                        <a:rPr lang="ru-RU" sz="1400" baseline="0" dirty="0" err="1" smtClean="0">
                          <a:solidFill>
                            <a:srgbClr val="FF0000"/>
                          </a:solidFill>
                        </a:rPr>
                        <a:t>Баймурзаева</a:t>
                      </a:r>
                      <a:r>
                        <a:rPr lang="ru-RU" sz="1400" baseline="0" dirty="0" smtClean="0">
                          <a:solidFill>
                            <a:srgbClr val="FF0000"/>
                          </a:solidFill>
                        </a:rPr>
                        <a:t>»</a:t>
                      </a:r>
                      <a:endParaRPr lang="ru-RU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FF0000"/>
                          </a:solidFill>
                        </a:rPr>
                        <a:t>59</a:t>
                      </a:r>
                      <a:endParaRPr lang="ru-RU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FF0000"/>
                          </a:solidFill>
                        </a:rPr>
                        <a:t>17</a:t>
                      </a:r>
                      <a:endParaRPr lang="ru-RU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FF0000"/>
                          </a:solidFill>
                        </a:rPr>
                        <a:t>28,8%</a:t>
                      </a:r>
                      <a:endParaRPr lang="ru-RU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ru-RU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FF0000"/>
                          </a:solidFill>
                        </a:rPr>
                        <a:t>33,9%</a:t>
                      </a:r>
                      <a:endParaRPr lang="ru-RU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FF0000"/>
                          </a:solidFill>
                        </a:rPr>
                        <a:t>11</a:t>
                      </a:r>
                      <a:endParaRPr lang="ru-RU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FF0000"/>
                          </a:solidFill>
                        </a:rPr>
                        <a:t>18,6%</a:t>
                      </a:r>
                      <a:endParaRPr lang="ru-RU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FF0000"/>
                          </a:solidFill>
                        </a:rPr>
                        <a:t>11</a:t>
                      </a:r>
                      <a:endParaRPr lang="ru-RU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FF0000"/>
                          </a:solidFill>
                        </a:rPr>
                        <a:t>18,6%</a:t>
                      </a:r>
                      <a:endParaRPr lang="ru-RU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FF0000"/>
                          </a:solidFill>
                        </a:rPr>
                        <a:t>37%</a:t>
                      </a:r>
                      <a:endParaRPr lang="ru-RU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511264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МКОУ</a:t>
                      </a:r>
                      <a:r>
                        <a:rPr lang="ru-RU" sz="1400" baseline="0" dirty="0" smtClean="0"/>
                        <a:t> «</a:t>
                      </a:r>
                      <a:r>
                        <a:rPr lang="ru-RU" sz="1400" baseline="0" dirty="0" err="1" smtClean="0"/>
                        <a:t>Аджидадинская</a:t>
                      </a:r>
                      <a:r>
                        <a:rPr lang="ru-RU" sz="1400" baseline="0" dirty="0" smtClean="0"/>
                        <a:t> СОШ»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16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12,5%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7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43,7%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4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25%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18,7%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44%</a:t>
                      </a:r>
                      <a:endParaRPr lang="ru-RU" sz="1400" dirty="0"/>
                    </a:p>
                  </a:txBody>
                  <a:tcPr/>
                </a:tc>
              </a:tr>
              <a:tr h="4362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aseline="0" dirty="0" smtClean="0"/>
                        <a:t>МКОУ «</a:t>
                      </a:r>
                      <a:r>
                        <a:rPr lang="ru-RU" sz="1400" baseline="0" dirty="0" err="1" smtClean="0"/>
                        <a:t>Алмалинская</a:t>
                      </a:r>
                      <a:r>
                        <a:rPr lang="ru-RU" sz="1400" baseline="0" dirty="0" smtClean="0"/>
                        <a:t> СОШ»</a:t>
                      </a:r>
                      <a:endParaRPr lang="ru-RU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26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11,5%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46%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7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26,9%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4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15,3%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42%</a:t>
                      </a:r>
                      <a:endParaRPr lang="ru-RU" sz="1400" dirty="0"/>
                    </a:p>
                  </a:txBody>
                  <a:tcPr/>
                </a:tc>
              </a:tr>
              <a:tr h="463471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FF0000"/>
                          </a:solidFill>
                        </a:rPr>
                        <a:t>МКОУ «</a:t>
                      </a:r>
                      <a:r>
                        <a:rPr lang="ru-RU" sz="1400" dirty="0" err="1" smtClean="0">
                          <a:solidFill>
                            <a:srgbClr val="FF0000"/>
                          </a:solidFill>
                        </a:rPr>
                        <a:t>Тюбинская</a:t>
                      </a:r>
                      <a:r>
                        <a:rPr lang="ru-RU" sz="1400" dirty="0" smtClean="0">
                          <a:solidFill>
                            <a:srgbClr val="FF0000"/>
                          </a:solidFill>
                        </a:rPr>
                        <a:t> СОШ»</a:t>
                      </a:r>
                      <a:endParaRPr lang="ru-RU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FF0000"/>
                          </a:solidFill>
                        </a:rPr>
                        <a:t>105</a:t>
                      </a:r>
                      <a:endParaRPr lang="ru-RU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FF0000"/>
                          </a:solidFill>
                        </a:rPr>
                        <a:t>25</a:t>
                      </a:r>
                      <a:endParaRPr lang="ru-RU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FF0000"/>
                          </a:solidFill>
                        </a:rPr>
                        <a:t>23,8%</a:t>
                      </a:r>
                      <a:endParaRPr lang="ru-RU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FF0000"/>
                          </a:solidFill>
                        </a:rPr>
                        <a:t>41</a:t>
                      </a:r>
                      <a:endParaRPr lang="ru-RU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FF0000"/>
                          </a:solidFill>
                        </a:rPr>
                        <a:t>39%</a:t>
                      </a:r>
                      <a:endParaRPr lang="ru-RU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FF0000"/>
                          </a:solidFill>
                        </a:rPr>
                        <a:t>18</a:t>
                      </a:r>
                      <a:endParaRPr lang="ru-RU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FF0000"/>
                          </a:solidFill>
                        </a:rPr>
                        <a:t>17%</a:t>
                      </a:r>
                      <a:endParaRPr lang="ru-RU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FF0000"/>
                          </a:solidFill>
                        </a:rPr>
                        <a:t>21</a:t>
                      </a:r>
                      <a:endParaRPr lang="ru-RU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FF0000"/>
                          </a:solidFill>
                        </a:rPr>
                        <a:t>20%</a:t>
                      </a:r>
                      <a:endParaRPr lang="ru-RU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FF0000"/>
                          </a:solidFill>
                        </a:rPr>
                        <a:t>37%</a:t>
                      </a:r>
                      <a:endParaRPr lang="ru-RU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576064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МКОУ Темиргоевская СОШ»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34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5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14,7%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16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47%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7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20,5%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6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17,6%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39%</a:t>
                      </a:r>
                      <a:endParaRPr lang="ru-RU" sz="1400" dirty="0"/>
                    </a:p>
                  </a:txBody>
                  <a:tcPr/>
                </a:tc>
              </a:tr>
              <a:tr h="450126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МКОУ «</a:t>
                      </a:r>
                      <a:r>
                        <a:rPr lang="ru-RU" sz="1400" dirty="0" err="1" smtClean="0"/>
                        <a:t>Учкентская</a:t>
                      </a:r>
                      <a:r>
                        <a:rPr lang="ru-RU" sz="1400" dirty="0" smtClean="0"/>
                        <a:t> СОШ»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70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17%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18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25,7%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23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32,8%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17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24,2%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57%</a:t>
                      </a:r>
                      <a:endParaRPr lang="ru-RU" sz="1400" dirty="0"/>
                    </a:p>
                  </a:txBody>
                  <a:tcPr/>
                </a:tc>
              </a:tr>
              <a:tr h="450126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МКОУ «</a:t>
                      </a:r>
                      <a:r>
                        <a:rPr lang="ru-RU" sz="1400" dirty="0" err="1" smtClean="0"/>
                        <a:t>Шамхалянгиюрт</a:t>
                      </a:r>
                      <a:r>
                        <a:rPr lang="ru-RU" sz="1400" dirty="0" smtClean="0"/>
                        <a:t>.</a:t>
                      </a:r>
                      <a:r>
                        <a:rPr lang="ru-RU" sz="1400" baseline="0" dirty="0" smtClean="0"/>
                        <a:t> </a:t>
                      </a:r>
                      <a:r>
                        <a:rPr lang="ru-RU" sz="1400" dirty="0" smtClean="0"/>
                        <a:t>СОШ»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18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11%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9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50%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5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27,7%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11%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39%</a:t>
                      </a:r>
                      <a:endParaRPr lang="ru-RU" sz="1400" dirty="0"/>
                    </a:p>
                  </a:txBody>
                  <a:tcPr/>
                </a:tc>
              </a:tr>
              <a:tr h="450126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ВСЕГО</a:t>
                      </a:r>
                      <a:r>
                        <a:rPr lang="ru-RU" sz="1400" b="1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 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413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74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17,9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157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38%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97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23,4%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85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20,5%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44%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23528" y="188640"/>
            <a:ext cx="60436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ОГЭ по предмету «РУССКИЙ ЯЗЫК» 2023 год</a:t>
            </a: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1C488231-B20D-AFF1-14D6-A0A4FAF0DA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174" t="26083" r="12852" b="21367"/>
          <a:stretch/>
        </p:blipFill>
        <p:spPr>
          <a:xfrm>
            <a:off x="7380312" y="0"/>
            <a:ext cx="1699185" cy="775521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783939" y="2060848"/>
            <a:ext cx="720080" cy="504056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783774" y="3789040"/>
            <a:ext cx="720080" cy="504056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9760124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14457625"/>
              </p:ext>
            </p:extLst>
          </p:nvPr>
        </p:nvGraphicFramePr>
        <p:xfrm>
          <a:off x="107504" y="752110"/>
          <a:ext cx="8856984" cy="5533033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97379"/>
                <a:gridCol w="691049"/>
                <a:gridCol w="507640"/>
                <a:gridCol w="665939"/>
                <a:gridCol w="599345"/>
                <a:gridCol w="732533"/>
                <a:gridCol w="532751"/>
                <a:gridCol w="732533"/>
                <a:gridCol w="665939"/>
                <a:gridCol w="665938"/>
                <a:gridCol w="665938"/>
              </a:tblGrid>
              <a:tr h="432048">
                <a:tc rowSpan="2">
                  <a:txBody>
                    <a:bodyPr/>
                    <a:lstStyle/>
                    <a:p>
                      <a:r>
                        <a:rPr lang="ru-RU" sz="1200" dirty="0" smtClean="0"/>
                        <a:t>ОО</a:t>
                      </a:r>
                      <a:endParaRPr lang="ru-RU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ru-RU" sz="1200" dirty="0" smtClean="0"/>
                        <a:t>Всего учащихся</a:t>
                      </a:r>
                      <a:endParaRPr lang="ru-RU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400" dirty="0" smtClean="0"/>
                        <a:t>Оценка «2»</a:t>
                      </a:r>
                      <a:endParaRPr lang="ru-RU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400" dirty="0" smtClean="0"/>
                        <a:t>Оценка «3»</a:t>
                      </a:r>
                      <a:endParaRPr lang="ru-RU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400" dirty="0" smtClean="0"/>
                        <a:t>Оценка</a:t>
                      </a:r>
                      <a:r>
                        <a:rPr lang="ru-RU" sz="1400" baseline="0" dirty="0" smtClean="0"/>
                        <a:t> «4»</a:t>
                      </a:r>
                      <a:endParaRPr lang="ru-RU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400" dirty="0" smtClean="0"/>
                        <a:t>Оценка «5»</a:t>
                      </a:r>
                      <a:endParaRPr lang="ru-RU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err="1" smtClean="0"/>
                        <a:t>Кач</a:t>
                      </a:r>
                      <a:r>
                        <a:rPr lang="ru-RU" sz="1200" dirty="0" smtClean="0"/>
                        <a:t>-во</a:t>
                      </a:r>
                      <a:endParaRPr lang="ru-RU" sz="1200" dirty="0"/>
                    </a:p>
                  </a:txBody>
                  <a:tcPr/>
                </a:tc>
              </a:tr>
              <a:tr h="3600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Чел.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Чел.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Чел.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Чел.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</a:tr>
              <a:tr h="545192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МКОУ</a:t>
                      </a:r>
                      <a:r>
                        <a:rPr lang="ru-RU" sz="1200" baseline="0" dirty="0" smtClean="0"/>
                        <a:t> «</a:t>
                      </a:r>
                      <a:r>
                        <a:rPr lang="ru-RU" sz="1200" baseline="0" dirty="0" err="1" smtClean="0"/>
                        <a:t>Коркмаскалинская</a:t>
                      </a:r>
                      <a:r>
                        <a:rPr lang="ru-RU" sz="1200" baseline="0" dirty="0" smtClean="0"/>
                        <a:t> СОШ»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85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2,3%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9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10,5%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70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82,3%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4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4,7%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87%</a:t>
                      </a:r>
                      <a:endParaRPr lang="ru-RU" sz="1400" dirty="0"/>
                    </a:p>
                  </a:txBody>
                  <a:tcPr/>
                </a:tc>
              </a:tr>
              <a:tr h="614144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МКОУ «</a:t>
                      </a:r>
                      <a:r>
                        <a:rPr lang="ru-RU" sz="1200" dirty="0" err="1" smtClean="0"/>
                        <a:t>Коркмаскалинская</a:t>
                      </a:r>
                      <a:r>
                        <a:rPr lang="ru-RU" sz="1200" baseline="0" dirty="0" smtClean="0"/>
                        <a:t> СОШ им.М.-З. </a:t>
                      </a:r>
                      <a:r>
                        <a:rPr lang="ru-RU" sz="1200" baseline="0" dirty="0" err="1" smtClean="0"/>
                        <a:t>Баймурзаева</a:t>
                      </a:r>
                      <a:r>
                        <a:rPr lang="ru-RU" sz="1200" baseline="0" dirty="0" smtClean="0"/>
                        <a:t>»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59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9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15,2%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11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18,6%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39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66%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66%</a:t>
                      </a:r>
                      <a:endParaRPr lang="ru-RU" sz="1400" dirty="0"/>
                    </a:p>
                  </a:txBody>
                  <a:tcPr/>
                </a:tc>
              </a:tr>
              <a:tr h="511264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МКОУ</a:t>
                      </a:r>
                      <a:r>
                        <a:rPr lang="ru-RU" sz="1200" baseline="0" dirty="0" smtClean="0"/>
                        <a:t> «</a:t>
                      </a:r>
                      <a:r>
                        <a:rPr lang="ru-RU" sz="1200" baseline="0" dirty="0" err="1" smtClean="0"/>
                        <a:t>Аджидадинская</a:t>
                      </a:r>
                      <a:r>
                        <a:rPr lang="ru-RU" sz="1200" baseline="0" dirty="0" smtClean="0"/>
                        <a:t> СОШ»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16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12,5%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12,5%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11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68,7%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6,3%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75%</a:t>
                      </a:r>
                      <a:endParaRPr lang="ru-RU" sz="1400" dirty="0"/>
                    </a:p>
                  </a:txBody>
                  <a:tcPr/>
                </a:tc>
              </a:tr>
              <a:tr h="4362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aseline="0" dirty="0" smtClean="0"/>
                        <a:t>МКОУ «</a:t>
                      </a:r>
                      <a:r>
                        <a:rPr lang="ru-RU" sz="1200" baseline="0" dirty="0" err="1" smtClean="0"/>
                        <a:t>Алмалинская</a:t>
                      </a:r>
                      <a:r>
                        <a:rPr lang="ru-RU" sz="1200" baseline="0" dirty="0" smtClean="0"/>
                        <a:t> СОШ»</a:t>
                      </a:r>
                      <a:endParaRPr lang="ru-RU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26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4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15,3%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11,5%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18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65,3%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3,8%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73%</a:t>
                      </a:r>
                      <a:endParaRPr lang="ru-RU" sz="1400" dirty="0"/>
                    </a:p>
                  </a:txBody>
                  <a:tcPr/>
                </a:tc>
              </a:tr>
              <a:tr h="463471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МКОУ «</a:t>
                      </a:r>
                      <a:r>
                        <a:rPr lang="ru-RU" sz="1200" dirty="0" err="1" smtClean="0"/>
                        <a:t>Тюбинская</a:t>
                      </a:r>
                      <a:r>
                        <a:rPr lang="ru-RU" sz="1200" dirty="0" smtClean="0"/>
                        <a:t> СОШ»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105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16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15,2%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15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14,2%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73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69,5%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0,9%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70%</a:t>
                      </a:r>
                      <a:endParaRPr lang="ru-RU" sz="1400" dirty="0"/>
                    </a:p>
                  </a:txBody>
                  <a:tcPr/>
                </a:tc>
              </a:tr>
              <a:tr h="576064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МКОУ Темиргоевская СОШ»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34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5,8%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8,8%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29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85,2%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85%</a:t>
                      </a:r>
                      <a:endParaRPr lang="ru-RU" sz="1400" dirty="0"/>
                    </a:p>
                  </a:txBody>
                  <a:tcPr/>
                </a:tc>
              </a:tr>
              <a:tr h="450126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МКОУ «</a:t>
                      </a:r>
                      <a:r>
                        <a:rPr lang="ru-RU" sz="1200" dirty="0" err="1" smtClean="0"/>
                        <a:t>Учкентская</a:t>
                      </a:r>
                      <a:r>
                        <a:rPr lang="ru-RU" sz="1200" dirty="0" smtClean="0"/>
                        <a:t> СОШ»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70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9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12,8%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6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8,5%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54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77%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1,4%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79%</a:t>
                      </a:r>
                      <a:endParaRPr lang="ru-RU" sz="1400" dirty="0"/>
                    </a:p>
                  </a:txBody>
                  <a:tcPr/>
                </a:tc>
              </a:tr>
              <a:tr h="450126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МКОУ «</a:t>
                      </a:r>
                      <a:r>
                        <a:rPr lang="ru-RU" sz="1200" dirty="0" err="1" smtClean="0"/>
                        <a:t>Шамхалянгиюрт</a:t>
                      </a:r>
                      <a:r>
                        <a:rPr lang="ru-RU" sz="1200" dirty="0" smtClean="0"/>
                        <a:t>.</a:t>
                      </a:r>
                      <a:r>
                        <a:rPr lang="ru-RU" sz="1200" baseline="0" dirty="0" smtClean="0"/>
                        <a:t> </a:t>
                      </a:r>
                      <a:r>
                        <a:rPr lang="ru-RU" sz="1200" dirty="0" smtClean="0"/>
                        <a:t>СОШ»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18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11%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11%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14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77,8%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78%</a:t>
                      </a:r>
                      <a:endParaRPr lang="ru-RU" sz="1400" dirty="0"/>
                    </a:p>
                  </a:txBody>
                  <a:tcPr/>
                </a:tc>
              </a:tr>
              <a:tr h="450126">
                <a:tc>
                  <a:txBody>
                    <a:bodyPr/>
                    <a:lstStyle/>
                    <a:p>
                      <a:r>
                        <a:rPr lang="ru-RU" sz="1200" b="1" i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ВСЕГО</a:t>
                      </a:r>
                      <a:r>
                        <a:rPr lang="ru-RU" sz="1200" b="1" i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 </a:t>
                      </a:r>
                      <a:endParaRPr lang="ru-RU" sz="1200" b="1" i="0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i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413</a:t>
                      </a:r>
                      <a:endParaRPr lang="ru-RU" sz="1400" b="1" i="0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i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46</a:t>
                      </a:r>
                      <a:endParaRPr lang="ru-RU" sz="1400" b="1" i="0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i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11%</a:t>
                      </a:r>
                      <a:endParaRPr lang="ru-RU" sz="1400" b="1" i="0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i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51</a:t>
                      </a:r>
                      <a:endParaRPr lang="ru-RU" sz="1400" b="1" i="0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i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12,3%</a:t>
                      </a:r>
                      <a:endParaRPr lang="ru-RU" sz="1400" b="1" i="0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i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308</a:t>
                      </a:r>
                      <a:endParaRPr lang="ru-RU" sz="1400" b="1" i="0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i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74,3%</a:t>
                      </a:r>
                      <a:endParaRPr lang="ru-RU" sz="1400" b="1" i="0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i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8</a:t>
                      </a:r>
                      <a:endParaRPr lang="ru-RU" sz="1400" b="1" i="0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i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1,9%</a:t>
                      </a:r>
                      <a:endParaRPr lang="ru-RU" sz="1400" b="1" i="0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i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77%</a:t>
                      </a:r>
                      <a:endParaRPr lang="ru-RU" sz="1400" b="1" i="0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23528" y="188640"/>
            <a:ext cx="58112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ОГЭ по предмету «МАТЕМАТИКА» 2023 год</a:t>
            </a: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1C488231-B20D-AFF1-14D6-A0A4FAF0DA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174" t="26083" r="12852" b="21367"/>
          <a:stretch/>
        </p:blipFill>
        <p:spPr>
          <a:xfrm>
            <a:off x="7444815" y="-14455"/>
            <a:ext cx="1699185" cy="77552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9760124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121817415"/>
              </p:ext>
            </p:extLst>
          </p:nvPr>
        </p:nvGraphicFramePr>
        <p:xfrm>
          <a:off x="107504" y="761066"/>
          <a:ext cx="8856983" cy="5533033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97379"/>
                <a:gridCol w="691049"/>
                <a:gridCol w="507640"/>
                <a:gridCol w="799126"/>
                <a:gridCol w="599345"/>
                <a:gridCol w="665939"/>
                <a:gridCol w="599345"/>
                <a:gridCol w="665939"/>
                <a:gridCol w="599345"/>
                <a:gridCol w="665938"/>
                <a:gridCol w="665938"/>
              </a:tblGrid>
              <a:tr h="432048">
                <a:tc rowSpan="2">
                  <a:txBody>
                    <a:bodyPr/>
                    <a:lstStyle/>
                    <a:p>
                      <a:r>
                        <a:rPr lang="ru-RU" sz="1200" dirty="0" smtClean="0"/>
                        <a:t>ОО</a:t>
                      </a:r>
                      <a:endParaRPr lang="ru-RU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ru-RU" sz="1200" dirty="0" smtClean="0"/>
                        <a:t>Всего учащихся</a:t>
                      </a:r>
                      <a:endParaRPr lang="ru-RU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400" dirty="0" smtClean="0"/>
                        <a:t>Оценка «2»</a:t>
                      </a:r>
                      <a:endParaRPr lang="ru-RU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400" dirty="0" smtClean="0"/>
                        <a:t>Оценка «3»</a:t>
                      </a:r>
                      <a:endParaRPr lang="ru-RU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400" dirty="0" smtClean="0"/>
                        <a:t>Оценка</a:t>
                      </a:r>
                      <a:r>
                        <a:rPr lang="ru-RU" sz="1400" baseline="0" dirty="0" smtClean="0"/>
                        <a:t> «4»</a:t>
                      </a:r>
                      <a:endParaRPr lang="ru-RU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400" dirty="0" smtClean="0"/>
                        <a:t>Оценка «5»</a:t>
                      </a:r>
                      <a:endParaRPr lang="ru-RU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err="1" smtClean="0"/>
                        <a:t>Кач</a:t>
                      </a:r>
                      <a:r>
                        <a:rPr lang="ru-RU" sz="1400" dirty="0" smtClean="0"/>
                        <a:t>-во</a:t>
                      </a:r>
                      <a:endParaRPr lang="ru-RU" sz="1400" dirty="0"/>
                    </a:p>
                  </a:txBody>
                  <a:tcPr/>
                </a:tc>
              </a:tr>
              <a:tr h="3600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Чел.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Чел.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Чел.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Чел.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</a:tr>
              <a:tr h="545192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МКОУ</a:t>
                      </a:r>
                      <a:r>
                        <a:rPr lang="ru-RU" sz="1200" baseline="0" dirty="0" smtClean="0"/>
                        <a:t> «</a:t>
                      </a:r>
                      <a:r>
                        <a:rPr lang="ru-RU" sz="1200" baseline="0" dirty="0" err="1" smtClean="0"/>
                        <a:t>Коркмаскалинская</a:t>
                      </a:r>
                      <a:r>
                        <a:rPr lang="ru-RU" sz="1200" baseline="0" dirty="0" smtClean="0"/>
                        <a:t> СОШ»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72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9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12,5%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31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43%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27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37,5%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5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6,9%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44%</a:t>
                      </a:r>
                      <a:endParaRPr lang="ru-RU" sz="1400" dirty="0"/>
                    </a:p>
                  </a:txBody>
                  <a:tcPr/>
                </a:tc>
              </a:tr>
              <a:tr h="614144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МКОУ «</a:t>
                      </a:r>
                      <a:r>
                        <a:rPr lang="ru-RU" sz="1200" dirty="0" err="1" smtClean="0"/>
                        <a:t>Коркмаскалинская</a:t>
                      </a:r>
                      <a:r>
                        <a:rPr lang="ru-RU" sz="1200" baseline="0" dirty="0" smtClean="0"/>
                        <a:t> СОШ им.М.-З. </a:t>
                      </a:r>
                      <a:r>
                        <a:rPr lang="ru-RU" sz="1200" baseline="0" dirty="0" err="1" smtClean="0"/>
                        <a:t>Баймурзаева</a:t>
                      </a:r>
                      <a:r>
                        <a:rPr lang="ru-RU" sz="1200" baseline="0" dirty="0" smtClean="0"/>
                        <a:t>»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58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20,6%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26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44,8%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19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32,7%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1,7%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34%</a:t>
                      </a:r>
                      <a:endParaRPr lang="ru-RU" sz="1400" dirty="0"/>
                    </a:p>
                  </a:txBody>
                  <a:tcPr/>
                </a:tc>
              </a:tr>
              <a:tr h="511264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МКОУ</a:t>
                      </a:r>
                      <a:r>
                        <a:rPr lang="ru-RU" sz="1200" baseline="0" dirty="0" smtClean="0"/>
                        <a:t> «</a:t>
                      </a:r>
                      <a:r>
                        <a:rPr lang="ru-RU" sz="1200" baseline="0" dirty="0" err="1" smtClean="0"/>
                        <a:t>Аджидадинская</a:t>
                      </a:r>
                      <a:r>
                        <a:rPr lang="ru-RU" sz="1200" baseline="0" dirty="0" smtClean="0"/>
                        <a:t> СОШ»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/>
                </a:tc>
              </a:tr>
              <a:tr h="4362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aseline="0" dirty="0" smtClean="0"/>
                        <a:t>МКОУ «</a:t>
                      </a:r>
                      <a:r>
                        <a:rPr lang="ru-RU" sz="1200" baseline="0" dirty="0" err="1" smtClean="0"/>
                        <a:t>Алмалинская</a:t>
                      </a:r>
                      <a:r>
                        <a:rPr lang="ru-RU" sz="1200" baseline="0" dirty="0" smtClean="0"/>
                        <a:t> СОШ»</a:t>
                      </a:r>
                      <a:endParaRPr lang="ru-RU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18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11%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5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27,7%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11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61%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61%</a:t>
                      </a:r>
                      <a:endParaRPr lang="ru-RU" sz="1400" dirty="0"/>
                    </a:p>
                  </a:txBody>
                  <a:tcPr/>
                </a:tc>
              </a:tr>
              <a:tr h="463471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МКОУ «</a:t>
                      </a:r>
                      <a:r>
                        <a:rPr lang="ru-RU" sz="1200" dirty="0" err="1" smtClean="0"/>
                        <a:t>Тюбинская</a:t>
                      </a:r>
                      <a:r>
                        <a:rPr lang="ru-RU" sz="1200" dirty="0" smtClean="0"/>
                        <a:t> СОШ»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103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19,4%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27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26,2%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45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43,6%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11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10,6%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54%</a:t>
                      </a:r>
                      <a:endParaRPr lang="ru-RU" sz="1400" dirty="0"/>
                    </a:p>
                  </a:txBody>
                  <a:tcPr/>
                </a:tc>
              </a:tr>
              <a:tr h="57606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rgbClr val="C00000"/>
                          </a:solidFill>
                        </a:rPr>
                        <a:t>МКОУ Темиргоевская СОШ»</a:t>
                      </a:r>
                      <a:endParaRPr lang="ru-RU" sz="1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C00000"/>
                          </a:solidFill>
                        </a:rPr>
                        <a:t>14</a:t>
                      </a:r>
                      <a:endParaRPr lang="ru-RU" sz="1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C00000"/>
                          </a:solidFill>
                        </a:rPr>
                        <a:t>6</a:t>
                      </a:r>
                      <a:endParaRPr lang="ru-RU" sz="1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C00000"/>
                          </a:solidFill>
                        </a:rPr>
                        <a:t>42,8%</a:t>
                      </a:r>
                      <a:endParaRPr lang="ru-RU" sz="1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C00000"/>
                          </a:solidFill>
                        </a:rPr>
                        <a:t>6</a:t>
                      </a:r>
                      <a:endParaRPr lang="ru-RU" sz="1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C00000"/>
                          </a:solidFill>
                        </a:rPr>
                        <a:t>42,8%</a:t>
                      </a:r>
                      <a:endParaRPr lang="ru-RU" sz="1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C00000"/>
                          </a:solidFill>
                        </a:rPr>
                        <a:t>2</a:t>
                      </a:r>
                      <a:endParaRPr lang="ru-RU" sz="1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C00000"/>
                          </a:solidFill>
                        </a:rPr>
                        <a:t>14,2%</a:t>
                      </a:r>
                      <a:endParaRPr lang="ru-RU" sz="1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C00000"/>
                          </a:solidFill>
                        </a:rPr>
                        <a:t>0</a:t>
                      </a:r>
                      <a:endParaRPr lang="ru-RU" sz="1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C00000"/>
                          </a:solidFill>
                        </a:rPr>
                        <a:t>0%</a:t>
                      </a:r>
                      <a:endParaRPr lang="ru-RU" sz="1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C00000"/>
                          </a:solidFill>
                        </a:rPr>
                        <a:t>14%</a:t>
                      </a:r>
                      <a:endParaRPr lang="ru-RU" sz="1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450126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МКОУ «</a:t>
                      </a:r>
                      <a:r>
                        <a:rPr lang="ru-RU" sz="1200" dirty="0" err="1" smtClean="0"/>
                        <a:t>Учкентская</a:t>
                      </a:r>
                      <a:r>
                        <a:rPr lang="ru-RU" sz="1200" dirty="0" smtClean="0"/>
                        <a:t> СОШ»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100%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0%</a:t>
                      </a:r>
                      <a:endParaRPr lang="ru-RU" sz="1400" dirty="0"/>
                    </a:p>
                  </a:txBody>
                  <a:tcPr/>
                </a:tc>
              </a:tr>
              <a:tr h="450126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МКОУ «</a:t>
                      </a:r>
                      <a:r>
                        <a:rPr lang="ru-RU" sz="1200" dirty="0" err="1" smtClean="0"/>
                        <a:t>Шамхалянгиюрт</a:t>
                      </a:r>
                      <a:r>
                        <a:rPr lang="ru-RU" sz="1200" dirty="0" smtClean="0"/>
                        <a:t>.</a:t>
                      </a:r>
                      <a:r>
                        <a:rPr lang="ru-RU" sz="1200" baseline="0" dirty="0" smtClean="0"/>
                        <a:t> </a:t>
                      </a:r>
                      <a:r>
                        <a:rPr lang="ru-RU" sz="1200" dirty="0" smtClean="0"/>
                        <a:t>СОШ»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</a:tr>
              <a:tr h="450126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ВСЕГО</a:t>
                      </a:r>
                      <a:r>
                        <a:rPr lang="ru-RU" sz="1200" b="1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 </a:t>
                      </a:r>
                      <a:endParaRPr lang="ru-RU" sz="1200" b="1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266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49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18,4%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96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36%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104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39%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17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6,3%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45%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23528" y="188640"/>
            <a:ext cx="55739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ОГЭ по предмету «ГЕОГРАФИЯ» 2023 год</a:t>
            </a: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1C488231-B20D-AFF1-14D6-A0A4FAF0DA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174" t="26083" r="12852" b="21367"/>
          <a:stretch/>
        </p:blipFill>
        <p:spPr>
          <a:xfrm>
            <a:off x="7427853" y="-14455"/>
            <a:ext cx="1699185" cy="775521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707656" y="4293096"/>
            <a:ext cx="720080" cy="504056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9760124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157060371"/>
              </p:ext>
            </p:extLst>
          </p:nvPr>
        </p:nvGraphicFramePr>
        <p:xfrm>
          <a:off x="107504" y="836712"/>
          <a:ext cx="8856983" cy="5533033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97379"/>
                <a:gridCol w="691049"/>
                <a:gridCol w="507640"/>
                <a:gridCol w="799126"/>
                <a:gridCol w="599345"/>
                <a:gridCol w="665939"/>
                <a:gridCol w="532751"/>
                <a:gridCol w="732533"/>
                <a:gridCol w="599345"/>
                <a:gridCol w="665938"/>
                <a:gridCol w="665938"/>
              </a:tblGrid>
              <a:tr h="432048">
                <a:tc rowSpan="2">
                  <a:txBody>
                    <a:bodyPr/>
                    <a:lstStyle/>
                    <a:p>
                      <a:r>
                        <a:rPr lang="ru-RU" sz="1200" dirty="0" smtClean="0"/>
                        <a:t>ОО</a:t>
                      </a:r>
                      <a:endParaRPr lang="ru-RU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ru-RU" sz="1200" dirty="0" smtClean="0"/>
                        <a:t>Всего учащихся</a:t>
                      </a:r>
                      <a:endParaRPr lang="ru-RU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400" dirty="0" smtClean="0"/>
                        <a:t>Оценка «2»</a:t>
                      </a:r>
                      <a:endParaRPr lang="ru-RU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400" dirty="0" smtClean="0"/>
                        <a:t>Оценка «3»</a:t>
                      </a:r>
                      <a:endParaRPr lang="ru-RU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400" dirty="0" smtClean="0"/>
                        <a:t>Оценка</a:t>
                      </a:r>
                      <a:r>
                        <a:rPr lang="ru-RU" sz="1400" baseline="0" dirty="0" smtClean="0"/>
                        <a:t> «4»</a:t>
                      </a:r>
                      <a:endParaRPr lang="ru-RU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400" dirty="0" smtClean="0"/>
                        <a:t>Оценка «5»</a:t>
                      </a:r>
                      <a:endParaRPr lang="ru-RU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err="1" smtClean="0"/>
                        <a:t>Кач</a:t>
                      </a:r>
                      <a:r>
                        <a:rPr lang="ru-RU" sz="1400" dirty="0" smtClean="0"/>
                        <a:t>-во</a:t>
                      </a:r>
                      <a:endParaRPr lang="ru-RU" sz="1400" dirty="0"/>
                    </a:p>
                  </a:txBody>
                  <a:tcPr/>
                </a:tc>
              </a:tr>
              <a:tr h="3600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Чел.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Чел.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Чел.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Чел.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</a:tr>
              <a:tr h="545192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МКОУ</a:t>
                      </a:r>
                      <a:r>
                        <a:rPr lang="ru-RU" sz="1200" baseline="0" dirty="0" smtClean="0"/>
                        <a:t> «</a:t>
                      </a:r>
                      <a:r>
                        <a:rPr lang="ru-RU" sz="1200" baseline="0" dirty="0" err="1" smtClean="0"/>
                        <a:t>Коркмаскалинская</a:t>
                      </a:r>
                      <a:r>
                        <a:rPr lang="ru-RU" sz="1200" baseline="0" dirty="0" smtClean="0"/>
                        <a:t> СОШ»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46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6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13%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26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56,5%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13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28,6%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2,17%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30%</a:t>
                      </a:r>
                      <a:endParaRPr lang="ru-RU" sz="1400" dirty="0"/>
                    </a:p>
                  </a:txBody>
                  <a:tcPr/>
                </a:tc>
              </a:tr>
              <a:tr h="614144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МКОУ «</a:t>
                      </a:r>
                      <a:r>
                        <a:rPr lang="ru-RU" sz="1200" dirty="0" err="1" smtClean="0"/>
                        <a:t>Коркмаскалинская</a:t>
                      </a:r>
                      <a:r>
                        <a:rPr lang="ru-RU" sz="1200" baseline="0" dirty="0" smtClean="0"/>
                        <a:t> СОШ им.М.-З. </a:t>
                      </a:r>
                      <a:r>
                        <a:rPr lang="ru-RU" sz="1200" baseline="0" dirty="0" err="1" smtClean="0"/>
                        <a:t>Баймурзаева</a:t>
                      </a:r>
                      <a:r>
                        <a:rPr lang="ru-RU" sz="1200" baseline="0" dirty="0" smtClean="0"/>
                        <a:t>»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/>
                </a:tc>
              </a:tr>
              <a:tr h="511264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МКОУ</a:t>
                      </a:r>
                      <a:r>
                        <a:rPr lang="ru-RU" sz="1200" baseline="0" dirty="0" smtClean="0"/>
                        <a:t> «</a:t>
                      </a:r>
                      <a:r>
                        <a:rPr lang="ru-RU" sz="1200" baseline="0" dirty="0" err="1" smtClean="0"/>
                        <a:t>Аджидадинская</a:t>
                      </a:r>
                      <a:r>
                        <a:rPr lang="ru-RU" sz="1200" baseline="0" dirty="0" smtClean="0"/>
                        <a:t> СОШ»МКОУ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16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12,5%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11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68,8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18,8%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19%</a:t>
                      </a:r>
                      <a:endParaRPr lang="ru-RU" sz="1400" dirty="0"/>
                    </a:p>
                  </a:txBody>
                  <a:tcPr/>
                </a:tc>
              </a:tr>
              <a:tr h="4362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«</a:t>
                      </a:r>
                      <a:r>
                        <a:rPr lang="ru-RU" sz="1200" baseline="0" dirty="0" err="1" smtClean="0">
                          <a:solidFill>
                            <a:schemeClr val="tx1"/>
                          </a:solidFill>
                        </a:rPr>
                        <a:t>Алмалинская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 СОШ»</a:t>
                      </a:r>
                      <a:endParaRPr lang="ru-RU" sz="12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25%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0%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50%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25%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75%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63471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МКОУ «</a:t>
                      </a:r>
                      <a:r>
                        <a:rPr lang="ru-RU" sz="1200" dirty="0" err="1" smtClean="0"/>
                        <a:t>Тюбинская</a:t>
                      </a:r>
                      <a:r>
                        <a:rPr lang="ru-RU" sz="1200" dirty="0" smtClean="0"/>
                        <a:t> СОШ»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/>
                </a:tc>
              </a:tr>
              <a:tr h="576064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МКОУ Темиргоевская СОШ»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14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70%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6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30%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30%</a:t>
                      </a:r>
                      <a:endParaRPr lang="ru-RU" sz="1400" dirty="0"/>
                    </a:p>
                  </a:txBody>
                  <a:tcPr/>
                </a:tc>
              </a:tr>
              <a:tr h="450126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МКОУ «</a:t>
                      </a:r>
                      <a:r>
                        <a:rPr lang="ru-RU" sz="1200" dirty="0" err="1" smtClean="0"/>
                        <a:t>Учкентская</a:t>
                      </a:r>
                      <a:r>
                        <a:rPr lang="ru-RU" sz="1200" dirty="0" smtClean="0"/>
                        <a:t> СОШ»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68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13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19%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35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51,4%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29,4%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29%</a:t>
                      </a:r>
                      <a:endParaRPr lang="ru-RU" sz="1400" dirty="0"/>
                    </a:p>
                  </a:txBody>
                  <a:tcPr/>
                </a:tc>
              </a:tr>
              <a:tr h="450126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МКОУ «</a:t>
                      </a:r>
                      <a:r>
                        <a:rPr lang="ru-RU" sz="1200" dirty="0" err="1" smtClean="0"/>
                        <a:t>Шамхалянгиюрт</a:t>
                      </a:r>
                      <a:r>
                        <a:rPr lang="ru-RU" sz="1200" dirty="0" smtClean="0"/>
                        <a:t>.</a:t>
                      </a:r>
                      <a:r>
                        <a:rPr lang="ru-RU" sz="1200" baseline="0" dirty="0" smtClean="0"/>
                        <a:t> </a:t>
                      </a:r>
                      <a:r>
                        <a:rPr lang="ru-RU" sz="1200" dirty="0" smtClean="0"/>
                        <a:t>СОШ»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18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11%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14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77,7%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11%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11%</a:t>
                      </a:r>
                      <a:endParaRPr lang="ru-RU" sz="1400" dirty="0"/>
                    </a:p>
                  </a:txBody>
                  <a:tcPr/>
                </a:tc>
              </a:tr>
              <a:tr h="450126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solidFill>
                            <a:srgbClr val="00B050"/>
                          </a:solidFill>
                        </a:rPr>
                        <a:t>ВСЕГО</a:t>
                      </a:r>
                      <a:r>
                        <a:rPr lang="ru-RU" sz="1200" b="1" baseline="0" dirty="0" smtClean="0">
                          <a:solidFill>
                            <a:srgbClr val="00B050"/>
                          </a:solidFill>
                        </a:rPr>
                        <a:t> </a:t>
                      </a:r>
                      <a:endParaRPr lang="ru-RU" sz="12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00B050"/>
                          </a:solidFill>
                        </a:rPr>
                        <a:t>172</a:t>
                      </a:r>
                      <a:endParaRPr lang="ru-RU" sz="14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00B050"/>
                          </a:solidFill>
                        </a:rPr>
                        <a:t>24</a:t>
                      </a:r>
                      <a:endParaRPr lang="ru-RU" sz="14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00B050"/>
                          </a:solidFill>
                        </a:rPr>
                        <a:t>13,9%</a:t>
                      </a:r>
                      <a:endParaRPr lang="ru-RU" sz="14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00B050"/>
                          </a:solidFill>
                        </a:rPr>
                        <a:t>100</a:t>
                      </a:r>
                      <a:endParaRPr lang="ru-RU" sz="14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00B050"/>
                          </a:solidFill>
                        </a:rPr>
                        <a:t>58%</a:t>
                      </a:r>
                      <a:endParaRPr lang="ru-RU" sz="14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00B050"/>
                          </a:solidFill>
                        </a:rPr>
                        <a:t>46</a:t>
                      </a:r>
                      <a:endParaRPr lang="ru-RU" sz="14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00B050"/>
                          </a:solidFill>
                        </a:rPr>
                        <a:t>32%</a:t>
                      </a:r>
                      <a:endParaRPr lang="ru-RU" sz="14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endParaRPr lang="ru-RU" sz="14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00B050"/>
                          </a:solidFill>
                        </a:rPr>
                        <a:t>1%</a:t>
                      </a:r>
                      <a:endParaRPr lang="ru-RU" sz="14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00B050"/>
                          </a:solidFill>
                        </a:rPr>
                        <a:t>28%</a:t>
                      </a:r>
                      <a:endParaRPr lang="ru-RU" sz="14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23528" y="188640"/>
            <a:ext cx="54441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ОГЭ по предмету «БИОЛОГИЯ» 2023 год</a:t>
            </a: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1C488231-B20D-AFF1-14D6-A0A4FAF0DA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174" t="26083" r="12852" b="21367"/>
          <a:stretch/>
        </p:blipFill>
        <p:spPr>
          <a:xfrm>
            <a:off x="7424447" y="0"/>
            <a:ext cx="1699185" cy="77552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9760124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35016022"/>
              </p:ext>
            </p:extLst>
          </p:nvPr>
        </p:nvGraphicFramePr>
        <p:xfrm>
          <a:off x="107504" y="775521"/>
          <a:ext cx="8856982" cy="5533033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97379"/>
                <a:gridCol w="691049"/>
                <a:gridCol w="507640"/>
                <a:gridCol w="799126"/>
                <a:gridCol w="599345"/>
                <a:gridCol w="694093"/>
                <a:gridCol w="576064"/>
                <a:gridCol w="648072"/>
                <a:gridCol w="612338"/>
                <a:gridCol w="665938"/>
                <a:gridCol w="665938"/>
              </a:tblGrid>
              <a:tr h="432048">
                <a:tc rowSpan="2">
                  <a:txBody>
                    <a:bodyPr/>
                    <a:lstStyle/>
                    <a:p>
                      <a:r>
                        <a:rPr lang="ru-RU" sz="1200" dirty="0" smtClean="0"/>
                        <a:t>ОО</a:t>
                      </a:r>
                      <a:endParaRPr lang="ru-RU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ru-RU" sz="1200" dirty="0" smtClean="0"/>
                        <a:t>Всего учащихся</a:t>
                      </a:r>
                      <a:endParaRPr lang="ru-RU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400" dirty="0" smtClean="0"/>
                        <a:t>Оценка «2»</a:t>
                      </a:r>
                      <a:endParaRPr lang="ru-RU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400" dirty="0" smtClean="0"/>
                        <a:t>Оценка «3»</a:t>
                      </a:r>
                      <a:endParaRPr lang="ru-RU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400" dirty="0" smtClean="0"/>
                        <a:t>Оценка</a:t>
                      </a:r>
                      <a:r>
                        <a:rPr lang="ru-RU" sz="1400" baseline="0" dirty="0" smtClean="0"/>
                        <a:t> «4»</a:t>
                      </a:r>
                      <a:endParaRPr lang="ru-RU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400" dirty="0" smtClean="0"/>
                        <a:t>Оценка «5»</a:t>
                      </a:r>
                      <a:endParaRPr lang="ru-RU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err="1" smtClean="0"/>
                        <a:t>Кач</a:t>
                      </a:r>
                      <a:r>
                        <a:rPr lang="ru-RU" sz="1400" dirty="0" smtClean="0"/>
                        <a:t>-во</a:t>
                      </a:r>
                      <a:endParaRPr lang="ru-RU" sz="1400" dirty="0"/>
                    </a:p>
                  </a:txBody>
                  <a:tcPr/>
                </a:tc>
              </a:tr>
              <a:tr h="3600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Чел.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Чел.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Чел.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Чел.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</a:tr>
              <a:tr h="545192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МКОУ</a:t>
                      </a:r>
                      <a:r>
                        <a:rPr lang="ru-RU" sz="1200" baseline="0" dirty="0" smtClean="0"/>
                        <a:t> «</a:t>
                      </a:r>
                      <a:r>
                        <a:rPr lang="ru-RU" sz="1200" baseline="0" dirty="0" err="1" smtClean="0"/>
                        <a:t>Коркмаскалинская</a:t>
                      </a:r>
                      <a:r>
                        <a:rPr lang="ru-RU" sz="1200" baseline="0" dirty="0" smtClean="0"/>
                        <a:t> СОШ»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47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4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8,5%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25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53%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16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34%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4,2%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38%</a:t>
                      </a:r>
                      <a:endParaRPr lang="ru-RU" sz="1400" dirty="0"/>
                    </a:p>
                  </a:txBody>
                  <a:tcPr/>
                </a:tc>
              </a:tr>
              <a:tr h="614144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МКОУ «</a:t>
                      </a:r>
                      <a:r>
                        <a:rPr lang="ru-RU" sz="1200" dirty="0" err="1" smtClean="0"/>
                        <a:t>Коркмаскалинская</a:t>
                      </a:r>
                      <a:r>
                        <a:rPr lang="ru-RU" sz="1200" baseline="0" dirty="0" smtClean="0"/>
                        <a:t> СОШ им.М.-З. </a:t>
                      </a:r>
                      <a:r>
                        <a:rPr lang="ru-RU" sz="1200" baseline="0" dirty="0" err="1" smtClean="0"/>
                        <a:t>Баймурзаева</a:t>
                      </a:r>
                      <a:r>
                        <a:rPr lang="ru-RU" sz="1200" baseline="0" dirty="0" smtClean="0"/>
                        <a:t>»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57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21%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34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59,6%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11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19,2%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19%</a:t>
                      </a:r>
                      <a:endParaRPr lang="ru-RU" sz="1400" dirty="0"/>
                    </a:p>
                  </a:txBody>
                  <a:tcPr/>
                </a:tc>
              </a:tr>
              <a:tr h="511264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МКОУ</a:t>
                      </a:r>
                      <a:r>
                        <a:rPr lang="ru-RU" sz="1200" baseline="0" dirty="0" smtClean="0"/>
                        <a:t> «</a:t>
                      </a:r>
                      <a:r>
                        <a:rPr lang="ru-RU" sz="1200" baseline="0" dirty="0" err="1" smtClean="0"/>
                        <a:t>Аджидадинская</a:t>
                      </a:r>
                      <a:r>
                        <a:rPr lang="ru-RU" sz="1200" baseline="0" dirty="0" smtClean="0"/>
                        <a:t> СОШ»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16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12,5%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11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68,8%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18,8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19%</a:t>
                      </a:r>
                      <a:endParaRPr lang="ru-RU" sz="1400" dirty="0"/>
                    </a:p>
                  </a:txBody>
                  <a:tcPr/>
                </a:tc>
              </a:tr>
              <a:tr h="4362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aseline="0" dirty="0" smtClean="0"/>
                        <a:t>МКОУ «</a:t>
                      </a:r>
                      <a:r>
                        <a:rPr lang="ru-RU" sz="1200" baseline="0" dirty="0" err="1" smtClean="0"/>
                        <a:t>Алмалинская</a:t>
                      </a:r>
                      <a:r>
                        <a:rPr lang="ru-RU" sz="1200" baseline="0" dirty="0" smtClean="0"/>
                        <a:t> СОШ»</a:t>
                      </a:r>
                      <a:endParaRPr lang="ru-RU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100%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100%</a:t>
                      </a:r>
                      <a:endParaRPr lang="ru-RU" sz="1400" dirty="0"/>
                    </a:p>
                  </a:txBody>
                  <a:tcPr/>
                </a:tc>
              </a:tr>
              <a:tr h="463471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МКОУ «</a:t>
                      </a:r>
                      <a:r>
                        <a:rPr lang="ru-RU" sz="1200" dirty="0" err="1" smtClean="0"/>
                        <a:t>Тюбинская</a:t>
                      </a:r>
                      <a:r>
                        <a:rPr lang="ru-RU" sz="1200" dirty="0" smtClean="0"/>
                        <a:t> СОШ»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103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21,3%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56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54,3%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21,3%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2,9%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24%</a:t>
                      </a:r>
                      <a:endParaRPr lang="ru-RU" sz="1400" dirty="0"/>
                    </a:p>
                  </a:txBody>
                  <a:tcPr/>
                </a:tc>
              </a:tr>
              <a:tr h="57606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rgbClr val="C00000"/>
                          </a:solidFill>
                        </a:rPr>
                        <a:t>МКОУ Темиргоевская СОШ»</a:t>
                      </a:r>
                      <a:endParaRPr lang="ru-RU" sz="1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C00000"/>
                          </a:solidFill>
                        </a:rPr>
                        <a:t>34</a:t>
                      </a:r>
                      <a:endParaRPr lang="ru-RU" sz="1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C00000"/>
                          </a:solidFill>
                        </a:rPr>
                        <a:t>8</a:t>
                      </a:r>
                      <a:endParaRPr lang="ru-RU" sz="1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C00000"/>
                          </a:solidFill>
                        </a:rPr>
                        <a:t>23,5%</a:t>
                      </a:r>
                      <a:endParaRPr lang="ru-RU" sz="1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C00000"/>
                          </a:solidFill>
                        </a:rPr>
                        <a:t>23</a:t>
                      </a:r>
                      <a:endParaRPr lang="ru-RU" sz="1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C00000"/>
                          </a:solidFill>
                        </a:rPr>
                        <a:t>67,6%</a:t>
                      </a:r>
                      <a:endParaRPr lang="ru-RU" sz="1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C00000"/>
                          </a:solidFill>
                        </a:rPr>
                        <a:t>3</a:t>
                      </a:r>
                      <a:endParaRPr lang="ru-RU" sz="1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C00000"/>
                          </a:solidFill>
                        </a:rPr>
                        <a:t>8,8%</a:t>
                      </a:r>
                      <a:endParaRPr lang="ru-RU" sz="1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C00000"/>
                          </a:solidFill>
                        </a:rPr>
                        <a:t>0</a:t>
                      </a:r>
                      <a:endParaRPr lang="ru-RU" sz="1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C00000"/>
                          </a:solidFill>
                        </a:rPr>
                        <a:t>0%</a:t>
                      </a:r>
                      <a:endParaRPr lang="ru-RU" sz="1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C00000"/>
                          </a:solidFill>
                        </a:rPr>
                        <a:t>9%</a:t>
                      </a:r>
                      <a:endParaRPr lang="ru-RU" sz="1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450126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МКОУ «</a:t>
                      </a:r>
                      <a:r>
                        <a:rPr lang="ru-RU" sz="1200" dirty="0" err="1" smtClean="0"/>
                        <a:t>Учкентская</a:t>
                      </a:r>
                      <a:r>
                        <a:rPr lang="ru-RU" sz="1200" dirty="0" smtClean="0"/>
                        <a:t> СОШ»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70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17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24,2%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38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54,2%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14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20%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1,4%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21%</a:t>
                      </a:r>
                      <a:endParaRPr lang="ru-RU" sz="1400" dirty="0"/>
                    </a:p>
                  </a:txBody>
                  <a:tcPr/>
                </a:tc>
              </a:tr>
              <a:tr h="45012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rgbClr val="C00000"/>
                          </a:solidFill>
                        </a:rPr>
                        <a:t>МКОУ «</a:t>
                      </a:r>
                      <a:r>
                        <a:rPr lang="ru-RU" sz="1200" dirty="0" err="1" smtClean="0">
                          <a:solidFill>
                            <a:srgbClr val="C00000"/>
                          </a:solidFill>
                        </a:rPr>
                        <a:t>Шамхалянгиюрт</a:t>
                      </a:r>
                      <a:r>
                        <a:rPr lang="ru-RU" sz="1200" dirty="0" smtClean="0">
                          <a:solidFill>
                            <a:srgbClr val="C00000"/>
                          </a:solidFill>
                        </a:rPr>
                        <a:t>.</a:t>
                      </a:r>
                      <a:r>
                        <a:rPr lang="ru-RU" sz="1200" baseline="0" dirty="0" smtClean="0">
                          <a:solidFill>
                            <a:srgbClr val="C00000"/>
                          </a:solidFill>
                        </a:rPr>
                        <a:t> </a:t>
                      </a:r>
                      <a:r>
                        <a:rPr lang="ru-RU" sz="1200" dirty="0" smtClean="0">
                          <a:solidFill>
                            <a:srgbClr val="C00000"/>
                          </a:solidFill>
                        </a:rPr>
                        <a:t>СОШ»</a:t>
                      </a:r>
                      <a:endParaRPr lang="ru-RU" sz="1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C00000"/>
                          </a:solidFill>
                        </a:rPr>
                        <a:t>17</a:t>
                      </a:r>
                      <a:endParaRPr lang="ru-RU" sz="1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C00000"/>
                          </a:solidFill>
                        </a:rPr>
                        <a:t>6</a:t>
                      </a:r>
                      <a:endParaRPr lang="ru-RU" sz="1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C00000"/>
                          </a:solidFill>
                        </a:rPr>
                        <a:t>35,2%</a:t>
                      </a:r>
                      <a:endParaRPr lang="ru-RU" sz="1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C00000"/>
                          </a:solidFill>
                        </a:rPr>
                        <a:t>8</a:t>
                      </a:r>
                      <a:endParaRPr lang="ru-RU" sz="1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C00000"/>
                          </a:solidFill>
                        </a:rPr>
                        <a:t>47%</a:t>
                      </a:r>
                      <a:endParaRPr lang="ru-RU" sz="1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C00000"/>
                          </a:solidFill>
                        </a:rPr>
                        <a:t>3</a:t>
                      </a:r>
                      <a:endParaRPr lang="ru-RU" sz="1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C00000"/>
                          </a:solidFill>
                        </a:rPr>
                        <a:t>17,6%</a:t>
                      </a:r>
                      <a:endParaRPr lang="ru-RU" sz="1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C00000"/>
                          </a:solidFill>
                        </a:rPr>
                        <a:t>0</a:t>
                      </a:r>
                      <a:endParaRPr lang="ru-RU" sz="1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C00000"/>
                          </a:solidFill>
                        </a:rPr>
                        <a:t>0%</a:t>
                      </a:r>
                      <a:endParaRPr lang="ru-RU" sz="1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C00000"/>
                          </a:solidFill>
                        </a:rPr>
                        <a:t>18%</a:t>
                      </a:r>
                      <a:endParaRPr lang="ru-RU" sz="1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450126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solidFill>
                            <a:srgbClr val="00B050"/>
                          </a:solidFill>
                        </a:rPr>
                        <a:t>ВСЕГО</a:t>
                      </a:r>
                      <a:r>
                        <a:rPr lang="ru-RU" sz="1200" b="1" baseline="0" dirty="0" smtClean="0">
                          <a:solidFill>
                            <a:srgbClr val="00B050"/>
                          </a:solidFill>
                        </a:rPr>
                        <a:t> </a:t>
                      </a:r>
                      <a:endParaRPr lang="ru-RU" sz="12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00B050"/>
                          </a:solidFill>
                        </a:rPr>
                        <a:t>345</a:t>
                      </a:r>
                      <a:endParaRPr lang="ru-RU" sz="14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00B050"/>
                          </a:solidFill>
                        </a:rPr>
                        <a:t>71</a:t>
                      </a:r>
                      <a:endParaRPr lang="ru-RU" sz="14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00B050"/>
                          </a:solidFill>
                        </a:rPr>
                        <a:t>20,5%</a:t>
                      </a:r>
                      <a:endParaRPr lang="ru-RU" sz="14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00B050"/>
                          </a:solidFill>
                        </a:rPr>
                        <a:t>195</a:t>
                      </a:r>
                      <a:endParaRPr lang="ru-RU" sz="14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00B050"/>
                          </a:solidFill>
                        </a:rPr>
                        <a:t>56,5%</a:t>
                      </a:r>
                      <a:endParaRPr lang="ru-RU" sz="14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00B050"/>
                          </a:solidFill>
                        </a:rPr>
                        <a:t>73</a:t>
                      </a:r>
                      <a:endParaRPr lang="ru-RU" sz="14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00B050"/>
                          </a:solidFill>
                        </a:rPr>
                        <a:t>21%</a:t>
                      </a:r>
                      <a:endParaRPr lang="ru-RU" sz="14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00B050"/>
                          </a:solidFill>
                        </a:rPr>
                        <a:t>6</a:t>
                      </a:r>
                      <a:endParaRPr lang="ru-RU" sz="14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00B050"/>
                          </a:solidFill>
                        </a:rPr>
                        <a:t>1,7%</a:t>
                      </a:r>
                      <a:endParaRPr lang="ru-RU" sz="14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00B050"/>
                          </a:solidFill>
                        </a:rPr>
                        <a:t>23%</a:t>
                      </a:r>
                      <a:endParaRPr lang="ru-RU" sz="14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23528" y="188640"/>
            <a:ext cx="65774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ОГЭ по предмету «ОБЩЕСТВОЗНАНИЕ» 2023 год</a:t>
            </a: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1C488231-B20D-AFF1-14D6-A0A4FAF0DA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174" t="26083" r="12852" b="21367"/>
          <a:stretch/>
        </p:blipFill>
        <p:spPr>
          <a:xfrm>
            <a:off x="7444815" y="0"/>
            <a:ext cx="1699185" cy="775521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707904" y="5373216"/>
            <a:ext cx="720080" cy="504056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8172400" y="4365104"/>
            <a:ext cx="720080" cy="504056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3714744" y="4357694"/>
            <a:ext cx="720080" cy="504056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9760124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6227609"/>
              </p:ext>
            </p:extLst>
          </p:nvPr>
        </p:nvGraphicFramePr>
        <p:xfrm>
          <a:off x="107504" y="748277"/>
          <a:ext cx="8856983" cy="3369836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592288"/>
                <a:gridCol w="747232"/>
                <a:gridCol w="692928"/>
                <a:gridCol w="720080"/>
                <a:gridCol w="648072"/>
                <a:gridCol w="720080"/>
                <a:gridCol w="776152"/>
                <a:gridCol w="592000"/>
                <a:gridCol w="787366"/>
                <a:gridCol w="580785"/>
              </a:tblGrid>
              <a:tr h="432048">
                <a:tc rowSpan="2">
                  <a:txBody>
                    <a:bodyPr/>
                    <a:lstStyle/>
                    <a:p>
                      <a:r>
                        <a:rPr lang="ru-RU" sz="1400" dirty="0" smtClean="0"/>
                        <a:t>ОО</a:t>
                      </a:r>
                      <a:endParaRPr lang="ru-RU" sz="14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ru-RU" sz="1400" dirty="0" smtClean="0"/>
                        <a:t>Всего учащихся</a:t>
                      </a:r>
                      <a:endParaRPr lang="ru-RU" sz="1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600" dirty="0" smtClean="0"/>
                        <a:t>Оценка «2»</a:t>
                      </a:r>
                      <a:endParaRPr lang="ru-RU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600" dirty="0" smtClean="0"/>
                        <a:t>Оценка «3»</a:t>
                      </a:r>
                      <a:endParaRPr lang="ru-RU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600" dirty="0" smtClean="0"/>
                        <a:t>Оценка</a:t>
                      </a:r>
                      <a:r>
                        <a:rPr lang="ru-RU" sz="1600" baseline="0" dirty="0" smtClean="0"/>
                        <a:t> «4»</a:t>
                      </a:r>
                      <a:endParaRPr lang="ru-RU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600" dirty="0" smtClean="0"/>
                        <a:t>Оценка «5»</a:t>
                      </a:r>
                      <a:endParaRPr lang="ru-RU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600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Чел.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%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Чел.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%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Чел.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%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Чел.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%</a:t>
                      </a:r>
                      <a:endParaRPr lang="ru-RU" sz="1600" dirty="0"/>
                    </a:p>
                  </a:txBody>
                  <a:tcPr/>
                </a:tc>
              </a:tr>
              <a:tr h="545192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МКОУ</a:t>
                      </a:r>
                      <a:r>
                        <a:rPr lang="ru-RU" sz="1400" baseline="0" dirty="0" smtClean="0"/>
                        <a:t> «</a:t>
                      </a:r>
                      <a:r>
                        <a:rPr lang="ru-RU" sz="1400" baseline="0" dirty="0" err="1" smtClean="0"/>
                        <a:t>Коркмаскалинская</a:t>
                      </a:r>
                      <a:r>
                        <a:rPr lang="ru-RU" sz="1400" baseline="0" dirty="0" smtClean="0"/>
                        <a:t> СОШ»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0%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100%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0%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0%</a:t>
                      </a:r>
                      <a:endParaRPr lang="ru-RU" sz="1600" dirty="0"/>
                    </a:p>
                  </a:txBody>
                  <a:tcPr/>
                </a:tc>
              </a:tr>
              <a:tr h="614144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МКОУ «</a:t>
                      </a:r>
                      <a:r>
                        <a:rPr lang="ru-RU" sz="1400" dirty="0" err="1" smtClean="0"/>
                        <a:t>Коркмаскалинская</a:t>
                      </a:r>
                      <a:r>
                        <a:rPr lang="ru-RU" sz="1400" baseline="0" dirty="0" smtClean="0"/>
                        <a:t> СОШ им.М.-З. </a:t>
                      </a:r>
                      <a:r>
                        <a:rPr lang="ru-RU" sz="1400" baseline="0" dirty="0" err="1" smtClean="0"/>
                        <a:t>Баймурзаева</a:t>
                      </a:r>
                      <a:r>
                        <a:rPr lang="ru-RU" sz="1400" baseline="0" dirty="0" smtClean="0"/>
                        <a:t>»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0%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100%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0%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0%</a:t>
                      </a:r>
                      <a:endParaRPr lang="ru-RU" sz="1600" dirty="0"/>
                    </a:p>
                  </a:txBody>
                  <a:tcPr/>
                </a:tc>
              </a:tr>
              <a:tr h="450126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МКОУ «</a:t>
                      </a:r>
                      <a:r>
                        <a:rPr lang="ru-RU" sz="1400" dirty="0" err="1" smtClean="0"/>
                        <a:t>Учкентская</a:t>
                      </a:r>
                      <a:r>
                        <a:rPr lang="ru-RU" sz="1400" dirty="0" smtClean="0"/>
                        <a:t> СОШ»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0%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100%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0%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0%</a:t>
                      </a:r>
                      <a:endParaRPr lang="ru-RU" sz="1600" dirty="0"/>
                    </a:p>
                  </a:txBody>
                  <a:tcPr/>
                </a:tc>
              </a:tr>
              <a:tr h="450126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МКОУ «</a:t>
                      </a:r>
                      <a:r>
                        <a:rPr lang="ru-RU" sz="1400" dirty="0" err="1" smtClean="0"/>
                        <a:t>Шамхалянгиюрт</a:t>
                      </a:r>
                      <a:r>
                        <a:rPr lang="ru-RU" sz="1400" dirty="0" smtClean="0"/>
                        <a:t>.</a:t>
                      </a:r>
                      <a:r>
                        <a:rPr lang="ru-RU" sz="1400" baseline="0" dirty="0" smtClean="0"/>
                        <a:t> </a:t>
                      </a:r>
                      <a:r>
                        <a:rPr lang="ru-RU" sz="1400" dirty="0" smtClean="0"/>
                        <a:t>СОШ»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</a:tr>
              <a:tr h="450126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00B050"/>
                          </a:solidFill>
                        </a:rPr>
                        <a:t>ВСЕГО</a:t>
                      </a:r>
                      <a:r>
                        <a:rPr lang="ru-RU" sz="1400" b="1" baseline="0" dirty="0" smtClean="0">
                          <a:solidFill>
                            <a:srgbClr val="00B050"/>
                          </a:solidFill>
                        </a:rPr>
                        <a:t> </a:t>
                      </a:r>
                      <a:endParaRPr lang="ru-RU" sz="14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rgbClr val="00B050"/>
                          </a:solidFill>
                        </a:rPr>
                        <a:t>3</a:t>
                      </a:r>
                      <a:endParaRPr lang="ru-RU" sz="16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rgbClr val="00B050"/>
                          </a:solidFill>
                        </a:rPr>
                        <a:t>0</a:t>
                      </a:r>
                      <a:endParaRPr lang="ru-RU" sz="16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rgbClr val="00B050"/>
                          </a:solidFill>
                        </a:rPr>
                        <a:t>0%</a:t>
                      </a:r>
                      <a:endParaRPr lang="ru-RU" sz="16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rgbClr val="00B050"/>
                          </a:solidFill>
                        </a:rPr>
                        <a:t>3</a:t>
                      </a:r>
                      <a:endParaRPr lang="ru-RU" sz="16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rgbClr val="00B050"/>
                          </a:solidFill>
                        </a:rPr>
                        <a:t>100%</a:t>
                      </a:r>
                      <a:endParaRPr lang="ru-RU" sz="16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rgbClr val="00B050"/>
                          </a:solidFill>
                        </a:rPr>
                        <a:t>0</a:t>
                      </a:r>
                      <a:endParaRPr lang="ru-RU" sz="16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rgbClr val="00B050"/>
                          </a:solidFill>
                        </a:rPr>
                        <a:t>0%</a:t>
                      </a:r>
                      <a:endParaRPr lang="ru-RU" sz="16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rgbClr val="00B050"/>
                          </a:solidFill>
                        </a:rPr>
                        <a:t>0</a:t>
                      </a:r>
                      <a:endParaRPr lang="ru-RU" sz="16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rgbClr val="00B050"/>
                          </a:solidFill>
                        </a:rPr>
                        <a:t>0%</a:t>
                      </a:r>
                      <a:endParaRPr lang="ru-RU" sz="16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23528" y="188640"/>
            <a:ext cx="6037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ОГЭ по предмету «ИНФОРМАТИКА» 2023 год</a:t>
            </a: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1C488231-B20D-AFF1-14D6-A0A4FAF0DA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174" t="26083" r="12852" b="21367"/>
          <a:stretch/>
        </p:blipFill>
        <p:spPr>
          <a:xfrm>
            <a:off x="7444815" y="0"/>
            <a:ext cx="1699185" cy="77552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71472" y="4214818"/>
            <a:ext cx="63579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ОГЭ по предмету «ФИЗИКА» 2023 год</a:t>
            </a: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41246367"/>
              </p:ext>
            </p:extLst>
          </p:nvPr>
        </p:nvGraphicFramePr>
        <p:xfrm>
          <a:off x="142844" y="4714884"/>
          <a:ext cx="8856983" cy="1834193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592288"/>
                <a:gridCol w="747232"/>
                <a:gridCol w="692928"/>
                <a:gridCol w="720080"/>
                <a:gridCol w="648072"/>
                <a:gridCol w="720080"/>
                <a:gridCol w="776152"/>
                <a:gridCol w="592000"/>
                <a:gridCol w="787366"/>
                <a:gridCol w="580785"/>
              </a:tblGrid>
              <a:tr h="420663">
                <a:tc rowSpan="2">
                  <a:txBody>
                    <a:bodyPr/>
                    <a:lstStyle/>
                    <a:p>
                      <a:r>
                        <a:rPr lang="ru-RU" sz="1400" dirty="0" smtClean="0"/>
                        <a:t>ОО</a:t>
                      </a:r>
                      <a:endParaRPr lang="ru-RU" sz="14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ru-RU" sz="1400" dirty="0" smtClean="0"/>
                        <a:t>Всего учащихся</a:t>
                      </a:r>
                      <a:endParaRPr lang="ru-RU" sz="1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600" dirty="0" smtClean="0"/>
                        <a:t>Оценка «2»</a:t>
                      </a:r>
                      <a:endParaRPr lang="ru-RU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600" dirty="0" smtClean="0"/>
                        <a:t>Оценка «3»</a:t>
                      </a:r>
                      <a:endParaRPr lang="ru-RU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600" dirty="0" smtClean="0"/>
                        <a:t>Оценка</a:t>
                      </a:r>
                      <a:r>
                        <a:rPr lang="ru-RU" sz="1600" baseline="0" dirty="0" smtClean="0"/>
                        <a:t> «4»</a:t>
                      </a:r>
                      <a:endParaRPr lang="ru-RU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600" dirty="0" smtClean="0"/>
                        <a:t>Оценка «5»</a:t>
                      </a:r>
                      <a:endParaRPr lang="ru-RU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444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Чел.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%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Чел.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%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Чел.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%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Чел.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%</a:t>
                      </a:r>
                      <a:endParaRPr lang="ru-RU" sz="1600" dirty="0"/>
                    </a:p>
                  </a:txBody>
                  <a:tcPr/>
                </a:tc>
              </a:tr>
              <a:tr h="530826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МКОУ</a:t>
                      </a:r>
                      <a:r>
                        <a:rPr lang="ru-RU" sz="1400" baseline="0" dirty="0" smtClean="0"/>
                        <a:t> «</a:t>
                      </a:r>
                      <a:r>
                        <a:rPr lang="ru-RU" sz="1400" baseline="0" dirty="0" err="1" smtClean="0"/>
                        <a:t>Коркмаскалинская</a:t>
                      </a:r>
                      <a:r>
                        <a:rPr lang="ru-RU" sz="1400" baseline="0" dirty="0" smtClean="0"/>
                        <a:t> СОШ»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100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0</a:t>
                      </a:r>
                      <a:endParaRPr lang="ru-RU" sz="1600" dirty="0"/>
                    </a:p>
                  </a:txBody>
                  <a:tcPr/>
                </a:tc>
              </a:tr>
              <a:tr h="438265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00B050"/>
                          </a:solidFill>
                        </a:rPr>
                        <a:t>ВСЕГО</a:t>
                      </a:r>
                      <a:r>
                        <a:rPr lang="ru-RU" sz="1600" baseline="0" dirty="0" smtClean="0">
                          <a:solidFill>
                            <a:srgbClr val="00B050"/>
                          </a:solidFill>
                        </a:rPr>
                        <a:t> </a:t>
                      </a:r>
                      <a:endParaRPr lang="ru-RU" sz="1600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B050"/>
                          </a:solidFill>
                        </a:rPr>
                        <a:t>1</a:t>
                      </a:r>
                      <a:endParaRPr lang="ru-RU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B050"/>
                          </a:solidFill>
                        </a:rPr>
                        <a:t>0</a:t>
                      </a:r>
                      <a:endParaRPr lang="ru-RU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B050"/>
                          </a:solidFill>
                        </a:rPr>
                        <a:t>0</a:t>
                      </a:r>
                      <a:endParaRPr lang="ru-RU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B050"/>
                          </a:solidFill>
                        </a:rPr>
                        <a:t>0</a:t>
                      </a:r>
                      <a:endParaRPr lang="ru-RU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B050"/>
                          </a:solidFill>
                        </a:rPr>
                        <a:t>0</a:t>
                      </a:r>
                      <a:endParaRPr lang="ru-RU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B050"/>
                          </a:solidFill>
                        </a:rPr>
                        <a:t>1</a:t>
                      </a:r>
                      <a:endParaRPr lang="ru-RU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B050"/>
                          </a:solidFill>
                        </a:rPr>
                        <a:t>100</a:t>
                      </a:r>
                      <a:endParaRPr lang="ru-RU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B050"/>
                          </a:solidFill>
                        </a:rPr>
                        <a:t>0</a:t>
                      </a:r>
                      <a:endParaRPr lang="ru-RU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B050"/>
                          </a:solidFill>
                        </a:rPr>
                        <a:t>0</a:t>
                      </a:r>
                      <a:endParaRPr lang="ru-RU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08721103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221472922"/>
              </p:ext>
            </p:extLst>
          </p:nvPr>
        </p:nvGraphicFramePr>
        <p:xfrm>
          <a:off x="107504" y="775521"/>
          <a:ext cx="8856984" cy="2329773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530567"/>
                <a:gridCol w="557861"/>
                <a:gridCol w="507640"/>
                <a:gridCol w="665939"/>
                <a:gridCol w="732533"/>
                <a:gridCol w="665939"/>
                <a:gridCol w="599345"/>
                <a:gridCol w="665939"/>
                <a:gridCol w="599345"/>
                <a:gridCol w="665938"/>
                <a:gridCol w="665938"/>
              </a:tblGrid>
              <a:tr h="432048">
                <a:tc rowSpan="2">
                  <a:txBody>
                    <a:bodyPr/>
                    <a:lstStyle/>
                    <a:p>
                      <a:r>
                        <a:rPr lang="ru-RU" sz="1100" dirty="0" smtClean="0"/>
                        <a:t>ОО</a:t>
                      </a:r>
                      <a:endParaRPr lang="ru-RU" sz="11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ru-RU" sz="1100" dirty="0" smtClean="0"/>
                        <a:t>Всего учащихся</a:t>
                      </a:r>
                      <a:endParaRPr lang="ru-RU" sz="11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400" dirty="0" smtClean="0"/>
                        <a:t>Оценка «2»</a:t>
                      </a:r>
                      <a:endParaRPr lang="ru-RU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400" dirty="0" smtClean="0"/>
                        <a:t>Оценка «3»</a:t>
                      </a:r>
                      <a:endParaRPr lang="ru-RU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400" dirty="0" smtClean="0"/>
                        <a:t>Оценка</a:t>
                      </a:r>
                      <a:r>
                        <a:rPr lang="ru-RU" sz="1400" baseline="0" dirty="0" smtClean="0"/>
                        <a:t> «4»</a:t>
                      </a:r>
                      <a:endParaRPr lang="ru-RU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400" dirty="0" smtClean="0"/>
                        <a:t>Оценка «5»</a:t>
                      </a:r>
                      <a:endParaRPr lang="ru-RU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err="1" smtClean="0"/>
                        <a:t>Кач</a:t>
                      </a:r>
                      <a:r>
                        <a:rPr lang="ru-RU" sz="1400" dirty="0" smtClean="0"/>
                        <a:t>-во</a:t>
                      </a:r>
                      <a:endParaRPr lang="ru-RU" sz="1400" dirty="0"/>
                    </a:p>
                  </a:txBody>
                  <a:tcPr/>
                </a:tc>
              </a:tr>
              <a:tr h="3600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Чел.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%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Чел.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%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Чел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%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Чел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%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</a:tr>
              <a:tr h="565247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МКОУ</a:t>
                      </a:r>
                      <a:r>
                        <a:rPr lang="ru-RU" sz="1200" baseline="0" dirty="0" smtClean="0"/>
                        <a:t> «</a:t>
                      </a:r>
                      <a:r>
                        <a:rPr lang="ru-RU" sz="1200" baseline="0" dirty="0" err="1" smtClean="0"/>
                        <a:t>Коркмаскалинская</a:t>
                      </a:r>
                      <a:r>
                        <a:rPr lang="ru-RU" sz="1200" baseline="0" dirty="0" smtClean="0"/>
                        <a:t> СОШ»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0%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0%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100%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0%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100%</a:t>
                      </a:r>
                      <a:endParaRPr lang="ru-RU" sz="1600" dirty="0"/>
                    </a:p>
                  </a:txBody>
                  <a:tcPr/>
                </a:tc>
              </a:tr>
              <a:tr h="4362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aseline="0" dirty="0" smtClean="0">
                          <a:solidFill>
                            <a:srgbClr val="C00000"/>
                          </a:solidFill>
                        </a:rPr>
                        <a:t>МКОУ «</a:t>
                      </a:r>
                      <a:r>
                        <a:rPr lang="ru-RU" sz="1200" baseline="0" dirty="0" err="1" smtClean="0">
                          <a:solidFill>
                            <a:srgbClr val="C00000"/>
                          </a:solidFill>
                        </a:rPr>
                        <a:t>Алмалинская</a:t>
                      </a:r>
                      <a:r>
                        <a:rPr lang="ru-RU" sz="1200" baseline="0" dirty="0" smtClean="0">
                          <a:solidFill>
                            <a:srgbClr val="C00000"/>
                          </a:solidFill>
                        </a:rPr>
                        <a:t> СОШ»</a:t>
                      </a:r>
                      <a:endParaRPr lang="ru-RU" sz="1200" dirty="0" smtClean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C00000"/>
                          </a:solidFill>
                        </a:rPr>
                        <a:t>20</a:t>
                      </a:r>
                      <a:endParaRPr lang="ru-RU" sz="16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C00000"/>
                          </a:solidFill>
                        </a:rPr>
                        <a:t>8</a:t>
                      </a:r>
                      <a:endParaRPr lang="ru-RU" sz="16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C00000"/>
                          </a:solidFill>
                        </a:rPr>
                        <a:t>40%</a:t>
                      </a:r>
                      <a:endParaRPr lang="ru-RU" sz="16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C00000"/>
                          </a:solidFill>
                        </a:rPr>
                        <a:t>9</a:t>
                      </a:r>
                      <a:endParaRPr lang="ru-RU" sz="16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C00000"/>
                          </a:solidFill>
                        </a:rPr>
                        <a:t>45%</a:t>
                      </a:r>
                      <a:endParaRPr lang="ru-RU" sz="16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C00000"/>
                          </a:solidFill>
                        </a:rPr>
                        <a:t>3</a:t>
                      </a:r>
                      <a:endParaRPr lang="ru-RU" sz="16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C00000"/>
                          </a:solidFill>
                        </a:rPr>
                        <a:t>15%</a:t>
                      </a:r>
                      <a:endParaRPr lang="ru-RU" sz="16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C00000"/>
                          </a:solidFill>
                        </a:rPr>
                        <a:t>0</a:t>
                      </a:r>
                      <a:endParaRPr lang="ru-RU" sz="16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C00000"/>
                          </a:solidFill>
                        </a:rPr>
                        <a:t>0%</a:t>
                      </a:r>
                      <a:endParaRPr lang="ru-RU" sz="16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C00000"/>
                          </a:solidFill>
                        </a:rPr>
                        <a:t>15%</a:t>
                      </a:r>
                      <a:endParaRPr lang="ru-RU" sz="16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450126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solidFill>
                            <a:srgbClr val="00B050"/>
                          </a:solidFill>
                        </a:rPr>
                        <a:t>ВСЕГО</a:t>
                      </a:r>
                      <a:r>
                        <a:rPr lang="ru-RU" sz="1200" b="1" baseline="0" dirty="0" smtClean="0">
                          <a:solidFill>
                            <a:srgbClr val="00B050"/>
                          </a:solidFill>
                        </a:rPr>
                        <a:t> </a:t>
                      </a:r>
                      <a:endParaRPr lang="ru-RU" sz="12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rgbClr val="00B050"/>
                          </a:solidFill>
                        </a:rPr>
                        <a:t>21</a:t>
                      </a:r>
                      <a:endParaRPr lang="ru-RU" sz="16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rgbClr val="00B050"/>
                          </a:solidFill>
                        </a:rPr>
                        <a:t>8</a:t>
                      </a:r>
                      <a:endParaRPr lang="ru-RU" sz="16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rgbClr val="00B050"/>
                          </a:solidFill>
                        </a:rPr>
                        <a:t>38%</a:t>
                      </a:r>
                      <a:endParaRPr lang="ru-RU" sz="16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rgbClr val="00B050"/>
                          </a:solidFill>
                        </a:rPr>
                        <a:t>9</a:t>
                      </a:r>
                      <a:endParaRPr lang="ru-RU" sz="16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rgbClr val="00B050"/>
                          </a:solidFill>
                        </a:rPr>
                        <a:t>43%</a:t>
                      </a:r>
                      <a:endParaRPr lang="ru-RU" sz="16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rgbClr val="00B050"/>
                          </a:solidFill>
                        </a:rPr>
                        <a:t>4</a:t>
                      </a:r>
                      <a:endParaRPr lang="ru-RU" sz="16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rgbClr val="00B050"/>
                          </a:solidFill>
                        </a:rPr>
                        <a:t>19%</a:t>
                      </a:r>
                      <a:endParaRPr lang="ru-RU" sz="16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rgbClr val="00B050"/>
                          </a:solidFill>
                        </a:rPr>
                        <a:t>0</a:t>
                      </a:r>
                      <a:endParaRPr lang="ru-RU" sz="16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rgbClr val="00B050"/>
                          </a:solidFill>
                        </a:rPr>
                        <a:t>0%</a:t>
                      </a:r>
                      <a:endParaRPr lang="ru-RU" sz="16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23528" y="188640"/>
            <a:ext cx="52453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ОГЭ по предмету «ИСТОРИЯ» 2023 год</a:t>
            </a: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1C488231-B20D-AFF1-14D6-A0A4FAF0DA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174" t="26083" r="12852" b="21367"/>
          <a:stretch/>
        </p:blipFill>
        <p:spPr>
          <a:xfrm>
            <a:off x="7468174" y="0"/>
            <a:ext cx="1699185" cy="775521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635896" y="2204864"/>
            <a:ext cx="720080" cy="504056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3290501"/>
            <a:ext cx="62464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</a:rPr>
              <a:t>ОГЭ по предмету «ХИМИЯ» 2023 год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717032"/>
            <a:ext cx="8864600" cy="2420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59760124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10495452"/>
              </p:ext>
            </p:extLst>
          </p:nvPr>
        </p:nvGraphicFramePr>
        <p:xfrm>
          <a:off x="214284" y="1000104"/>
          <a:ext cx="8643996" cy="4162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3204"/>
                <a:gridCol w="1143008"/>
                <a:gridCol w="1285884"/>
                <a:gridCol w="1143008"/>
                <a:gridCol w="1214446"/>
                <a:gridCol w="1214446"/>
              </a:tblGrid>
              <a:tr h="420452">
                <a:tc rowSpan="2">
                  <a:txBody>
                    <a:bodyPr/>
                    <a:lstStyle/>
                    <a:p>
                      <a:r>
                        <a:rPr lang="ru-RU" dirty="0" smtClean="0"/>
                        <a:t>Наименование</a:t>
                      </a:r>
                      <a:r>
                        <a:rPr lang="ru-RU" baseline="0" dirty="0" smtClean="0"/>
                        <a:t> ОО</a:t>
                      </a:r>
                      <a:endParaRPr lang="ru-RU" dirty="0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ru-RU" dirty="0" smtClean="0"/>
                        <a:t>Количество</a:t>
                      </a:r>
                      <a:r>
                        <a:rPr lang="ru-RU" baseline="0" dirty="0" smtClean="0"/>
                        <a:t> учащихся 9 –</a:t>
                      </a:r>
                      <a:r>
                        <a:rPr lang="ru-RU" baseline="0" dirty="0" err="1" smtClean="0"/>
                        <a:t>х</a:t>
                      </a:r>
                      <a:r>
                        <a:rPr lang="ru-RU" baseline="0" dirty="0" smtClean="0"/>
                        <a:t> классов, которые не сдали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2045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 </a:t>
                      </a:r>
                      <a:r>
                        <a:rPr lang="ru-RU" dirty="0" err="1" smtClean="0"/>
                        <a:t>экз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 </a:t>
                      </a:r>
                      <a:r>
                        <a:rPr lang="ru-RU" dirty="0" err="1" smtClean="0"/>
                        <a:t>экз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 </a:t>
                      </a:r>
                      <a:r>
                        <a:rPr lang="ru-RU" dirty="0" err="1" smtClean="0"/>
                        <a:t>экз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 </a:t>
                      </a:r>
                      <a:r>
                        <a:rPr lang="ru-RU" dirty="0" err="1" smtClean="0"/>
                        <a:t>экз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Всего </a:t>
                      </a:r>
                      <a:endParaRPr lang="ru-RU" dirty="0"/>
                    </a:p>
                  </a:txBody>
                  <a:tcPr/>
                </a:tc>
              </a:tr>
              <a:tr h="420452">
                <a:tc>
                  <a:txBody>
                    <a:bodyPr/>
                    <a:lstStyle/>
                    <a:p>
                      <a:r>
                        <a:rPr lang="ru-RU" sz="1600" b="1" dirty="0" err="1" smtClean="0">
                          <a:latin typeface="Arial" pitchFamily="34" charset="0"/>
                          <a:cs typeface="Arial" pitchFamily="34" charset="0"/>
                        </a:rPr>
                        <a:t>Алмалинская</a:t>
                      </a:r>
                      <a:r>
                        <a:rPr lang="ru-RU" sz="1600" b="1" baseline="0" dirty="0" smtClean="0">
                          <a:latin typeface="Arial" pitchFamily="34" charset="0"/>
                          <a:cs typeface="Arial" pitchFamily="34" charset="0"/>
                        </a:rPr>
                        <a:t> СОШ</a:t>
                      </a:r>
                      <a:endParaRPr lang="ru-RU" sz="1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</a:t>
                      </a:r>
                      <a:endParaRPr lang="ru-RU" dirty="0"/>
                    </a:p>
                  </a:txBody>
                  <a:tcPr/>
                </a:tc>
              </a:tr>
              <a:tr h="420452">
                <a:tc>
                  <a:txBody>
                    <a:bodyPr/>
                    <a:lstStyle/>
                    <a:p>
                      <a:r>
                        <a:rPr lang="ru-RU" sz="1600" b="1" dirty="0" err="1" smtClean="0">
                          <a:latin typeface="Arial" pitchFamily="34" charset="0"/>
                          <a:cs typeface="Arial" pitchFamily="34" charset="0"/>
                        </a:rPr>
                        <a:t>Аджидадинская</a:t>
                      </a:r>
                      <a:r>
                        <a:rPr lang="ru-RU" sz="1600" b="1" dirty="0" smtClean="0">
                          <a:latin typeface="Arial" pitchFamily="34" charset="0"/>
                          <a:cs typeface="Arial" pitchFamily="34" charset="0"/>
                        </a:rPr>
                        <a:t> СОШ</a:t>
                      </a:r>
                      <a:endParaRPr lang="ru-RU" sz="1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</a:tr>
              <a:tr h="420452">
                <a:tc>
                  <a:txBody>
                    <a:bodyPr/>
                    <a:lstStyle/>
                    <a:p>
                      <a:r>
                        <a:rPr lang="ru-RU" sz="1600" b="1" dirty="0" err="1" smtClean="0">
                          <a:latin typeface="Arial" pitchFamily="34" charset="0"/>
                          <a:cs typeface="Arial" pitchFamily="34" charset="0"/>
                        </a:rPr>
                        <a:t>Коркмаскалинская</a:t>
                      </a:r>
                      <a:r>
                        <a:rPr lang="ru-RU" sz="1600" b="1" dirty="0" smtClean="0">
                          <a:latin typeface="Arial" pitchFamily="34" charset="0"/>
                          <a:cs typeface="Arial" pitchFamily="34" charset="0"/>
                        </a:rPr>
                        <a:t> СОШ</a:t>
                      </a:r>
                      <a:endParaRPr lang="ru-RU" sz="1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16</a:t>
                      </a:r>
                      <a:endParaRPr lang="ru-RU" dirty="0"/>
                    </a:p>
                  </a:txBody>
                  <a:tcPr/>
                </a:tc>
              </a:tr>
              <a:tr h="420452">
                <a:tc>
                  <a:txBody>
                    <a:bodyPr/>
                    <a:lstStyle/>
                    <a:p>
                      <a:r>
                        <a:rPr lang="ru-RU" sz="1600" b="1" dirty="0" err="1" smtClean="0">
                          <a:latin typeface="Arial" pitchFamily="34" charset="0"/>
                          <a:cs typeface="Arial" pitchFamily="34" charset="0"/>
                        </a:rPr>
                        <a:t>Коркмаскалинская</a:t>
                      </a:r>
                      <a:r>
                        <a:rPr lang="ru-RU" sz="1600" b="1" dirty="0" smtClean="0">
                          <a:latin typeface="Arial" pitchFamily="34" charset="0"/>
                          <a:cs typeface="Arial" pitchFamily="34" charset="0"/>
                        </a:rPr>
                        <a:t> СОШ </a:t>
                      </a:r>
                      <a:r>
                        <a:rPr lang="ru-RU" sz="1600" b="1" dirty="0" err="1" smtClean="0">
                          <a:latin typeface="Arial" pitchFamily="34" charset="0"/>
                          <a:cs typeface="Arial" pitchFamily="34" charset="0"/>
                        </a:rPr>
                        <a:t>им.М.-З.Баймурзаева</a:t>
                      </a:r>
                      <a:endParaRPr lang="ru-RU" sz="1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22</a:t>
                      </a:r>
                      <a:endParaRPr lang="ru-RU" dirty="0"/>
                    </a:p>
                  </a:txBody>
                  <a:tcPr/>
                </a:tc>
              </a:tr>
              <a:tr h="420452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Arial" pitchFamily="34" charset="0"/>
                          <a:cs typeface="Arial" pitchFamily="34" charset="0"/>
                        </a:rPr>
                        <a:t>Темиргоевская СОШ</a:t>
                      </a:r>
                      <a:endParaRPr lang="ru-RU" sz="1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13</a:t>
                      </a:r>
                      <a:endParaRPr lang="ru-RU" dirty="0"/>
                    </a:p>
                  </a:txBody>
                  <a:tcPr/>
                </a:tc>
              </a:tr>
              <a:tr h="420452">
                <a:tc>
                  <a:txBody>
                    <a:bodyPr/>
                    <a:lstStyle/>
                    <a:p>
                      <a:r>
                        <a:rPr lang="ru-RU" sz="1600" b="1" dirty="0" err="1" smtClean="0">
                          <a:latin typeface="Arial" pitchFamily="34" charset="0"/>
                          <a:cs typeface="Arial" pitchFamily="34" charset="0"/>
                        </a:rPr>
                        <a:t>Тюбинская</a:t>
                      </a:r>
                      <a:r>
                        <a:rPr lang="ru-RU" sz="1600" b="1" dirty="0" smtClean="0">
                          <a:latin typeface="Arial" pitchFamily="34" charset="0"/>
                          <a:cs typeface="Arial" pitchFamily="34" charset="0"/>
                        </a:rPr>
                        <a:t> СОШ</a:t>
                      </a:r>
                      <a:endParaRPr lang="ru-RU" sz="1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36</a:t>
                      </a:r>
                      <a:endParaRPr lang="ru-RU" dirty="0"/>
                    </a:p>
                  </a:txBody>
                  <a:tcPr/>
                </a:tc>
              </a:tr>
              <a:tr h="420452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Arial" pitchFamily="34" charset="0"/>
                          <a:cs typeface="Arial" pitchFamily="34" charset="0"/>
                        </a:rPr>
                        <a:t>Всего </a:t>
                      </a:r>
                      <a:endParaRPr lang="ru-RU" sz="1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1C488231-B20D-AFF1-14D6-A0A4FAF0DA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174" t="26083" r="12852" b="21367"/>
          <a:stretch/>
        </p:blipFill>
        <p:spPr>
          <a:xfrm>
            <a:off x="7215206" y="214290"/>
            <a:ext cx="1699185" cy="775521"/>
          </a:xfrm>
          <a:prstGeom prst="rect">
            <a:avLst/>
          </a:prstGeom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72222" y="1181692"/>
            <a:ext cx="480745" cy="1481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128852" y="1181692"/>
            <a:ext cx="425430" cy="148102"/>
          </a:xfrm>
          <a:prstGeom prst="rect">
            <a:avLst/>
          </a:prstGeom>
          <a:solidFill>
            <a:srgbClr val="FF7979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252536" y="4797152"/>
            <a:ext cx="1656184" cy="369332"/>
          </a:xfrm>
          <a:prstGeom prst="rect">
            <a:avLst/>
          </a:prstGeom>
          <a:noFill/>
          <a:scene3d>
            <a:camera prst="isometricRightUp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ru-RU" dirty="0" smtClean="0"/>
              <a:t>Русский язык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55576" y="4420631"/>
            <a:ext cx="468052" cy="1582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b="1" dirty="0" smtClean="0">
                <a:solidFill>
                  <a:schemeClr val="tx1"/>
                </a:solidFill>
              </a:rPr>
              <a:t>0,6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3548" y="4868005"/>
            <a:ext cx="2196244" cy="369332"/>
          </a:xfrm>
          <a:prstGeom prst="rect">
            <a:avLst/>
          </a:prstGeom>
          <a:noFill/>
          <a:scene3d>
            <a:camera prst="isometricRightUp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ru-RU" dirty="0" err="1" smtClean="0"/>
              <a:t>Проф.математика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7942" y="4149080"/>
            <a:ext cx="499801" cy="429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155028" y="4612486"/>
            <a:ext cx="1601319" cy="369332"/>
          </a:xfrm>
          <a:prstGeom prst="rect">
            <a:avLst/>
          </a:prstGeom>
          <a:noFill/>
          <a:scene3d>
            <a:camera prst="isometricRightUp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ru-RU" dirty="0" smtClean="0"/>
              <a:t>химия</a:t>
            </a:r>
            <a:endParaRPr lang="ru-RU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9620" y="3622384"/>
            <a:ext cx="484228" cy="990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868761" y="4653136"/>
            <a:ext cx="1559223" cy="369332"/>
          </a:xfrm>
          <a:prstGeom prst="rect">
            <a:avLst/>
          </a:prstGeom>
          <a:noFill/>
          <a:scene3d>
            <a:camera prst="isometricRightUp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ru-RU" dirty="0" smtClean="0"/>
              <a:t>физика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3296759" y="4868005"/>
            <a:ext cx="1923313" cy="369332"/>
          </a:xfrm>
          <a:prstGeom prst="rect">
            <a:avLst/>
          </a:prstGeom>
          <a:noFill/>
          <a:scene3d>
            <a:camera prst="isometricRightUp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ru-RU" dirty="0" smtClean="0"/>
              <a:t>обществознание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4752021" y="4662906"/>
            <a:ext cx="1620178" cy="369332"/>
          </a:xfrm>
          <a:prstGeom prst="rect">
            <a:avLst/>
          </a:prstGeom>
          <a:noFill/>
          <a:scene3d>
            <a:camera prst="isometricRightUp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ru-RU" dirty="0" smtClean="0"/>
              <a:t>биология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5724128" y="4758852"/>
            <a:ext cx="1296144" cy="369332"/>
          </a:xfrm>
          <a:prstGeom prst="rect">
            <a:avLst/>
          </a:prstGeom>
          <a:noFill/>
          <a:scene3d>
            <a:camera prst="isometricRightUp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ru-RU" dirty="0" smtClean="0"/>
              <a:t>история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6372200" y="4758852"/>
            <a:ext cx="1944216" cy="369332"/>
          </a:xfrm>
          <a:prstGeom prst="rect">
            <a:avLst/>
          </a:prstGeom>
          <a:noFill/>
          <a:scene3d>
            <a:camera prst="isometricRightUp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ru-RU" dirty="0" smtClean="0"/>
              <a:t>информатика</a:t>
            </a:r>
            <a:endParaRPr lang="ru-RU" dirty="0"/>
          </a:p>
        </p:txBody>
      </p:sp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9309" y="2804178"/>
            <a:ext cx="538635" cy="1783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3" y="3742553"/>
            <a:ext cx="504056" cy="8699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1" y="4013571"/>
            <a:ext cx="461100" cy="599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9036" y="4248837"/>
            <a:ext cx="515845" cy="351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069" y="4111931"/>
            <a:ext cx="504299" cy="500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Прямоугольник 28"/>
          <p:cNvSpPr/>
          <p:nvPr/>
        </p:nvSpPr>
        <p:spPr>
          <a:xfrm>
            <a:off x="755576" y="4028910"/>
            <a:ext cx="468052" cy="391187"/>
          </a:xfrm>
          <a:prstGeom prst="rect">
            <a:avLst/>
          </a:prstGeom>
          <a:solidFill>
            <a:srgbClr val="FF7979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3,5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1777687" y="3521860"/>
            <a:ext cx="490056" cy="611822"/>
          </a:xfrm>
          <a:prstGeom prst="rect">
            <a:avLst/>
          </a:prstGeom>
          <a:solidFill>
            <a:srgbClr val="FF7979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100" b="1" dirty="0" smtClean="0">
                <a:solidFill>
                  <a:schemeClr val="tx1"/>
                </a:solidFill>
              </a:rPr>
              <a:t>30,6</a:t>
            </a:r>
            <a:endParaRPr lang="ru-RU" sz="1100" b="1" dirty="0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719620" y="4013571"/>
            <a:ext cx="50366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/>
              <a:t>53,8</a:t>
            </a:r>
            <a:endParaRPr lang="ru-RU" sz="1400" b="1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4499993" y="3079104"/>
            <a:ext cx="504056" cy="678790"/>
          </a:xfrm>
          <a:prstGeom prst="rect">
            <a:avLst/>
          </a:prstGeom>
          <a:solidFill>
            <a:srgbClr val="FF7979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chemeClr val="tx1"/>
                </a:solidFill>
              </a:rPr>
              <a:t>38,8</a:t>
            </a:r>
            <a:endParaRPr lang="ru-RU" sz="1100" b="1" dirty="0">
              <a:solidFill>
                <a:schemeClr val="tx1"/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3529308" y="2178089"/>
            <a:ext cx="538633" cy="640349"/>
          </a:xfrm>
          <a:prstGeom prst="rect">
            <a:avLst/>
          </a:prstGeom>
          <a:solidFill>
            <a:srgbClr val="FF7979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33,3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2719620" y="3079104"/>
            <a:ext cx="484228" cy="531184"/>
          </a:xfrm>
          <a:prstGeom prst="rect">
            <a:avLst/>
          </a:prstGeom>
          <a:solidFill>
            <a:srgbClr val="FF7979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chemeClr val="tx1"/>
                </a:solidFill>
              </a:rPr>
              <a:t>21,4</a:t>
            </a:r>
            <a:endParaRPr lang="ru-RU" sz="1100" b="1" dirty="0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529307" y="3453107"/>
            <a:ext cx="5386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100</a:t>
            </a:r>
            <a:endParaRPr lang="ru-RU" sz="14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4499993" y="3937106"/>
            <a:ext cx="5983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44,4</a:t>
            </a:r>
            <a:endParaRPr lang="ru-RU" sz="14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5220072" y="4167458"/>
            <a:ext cx="6480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37,5</a:t>
            </a:r>
            <a:endParaRPr lang="ru-RU" sz="1400" b="1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7387436" y="3448436"/>
            <a:ext cx="496932" cy="663496"/>
          </a:xfrm>
          <a:prstGeom prst="rect">
            <a:avLst/>
          </a:prstGeom>
          <a:solidFill>
            <a:srgbClr val="FF7979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chemeClr val="tx1"/>
                </a:solidFill>
              </a:rPr>
              <a:t>33,3</a:t>
            </a:r>
            <a:endParaRPr lang="ru-RU" sz="1100" b="1" dirty="0">
              <a:solidFill>
                <a:schemeClr val="tx1"/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6239036" y="3695749"/>
            <a:ext cx="484890" cy="573441"/>
          </a:xfrm>
          <a:prstGeom prst="rect">
            <a:avLst/>
          </a:prstGeom>
          <a:solidFill>
            <a:srgbClr val="FF7979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chemeClr val="tx1"/>
                </a:solidFill>
              </a:rPr>
              <a:t>36,3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5306607" y="3757893"/>
            <a:ext cx="432047" cy="271017"/>
          </a:xfrm>
          <a:prstGeom prst="rect">
            <a:avLst/>
          </a:prstGeom>
          <a:solidFill>
            <a:srgbClr val="FF7979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6,6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269991" y="4248838"/>
            <a:ext cx="4848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20</a:t>
            </a:r>
            <a:endParaRPr lang="ru-RU" sz="14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7413114" y="4254898"/>
            <a:ext cx="3674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/>
              <a:t>25</a:t>
            </a:r>
            <a:endParaRPr lang="ru-RU" sz="14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251520" y="858198"/>
            <a:ext cx="61427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/>
              <a:t>2022</a:t>
            </a:r>
            <a:endParaRPr lang="ru-RU" sz="1600" dirty="0"/>
          </a:p>
        </p:txBody>
      </p:sp>
      <p:sp>
        <p:nvSpPr>
          <p:cNvPr id="39" name="TextBox 38"/>
          <p:cNvSpPr txBox="1"/>
          <p:nvPr/>
        </p:nvSpPr>
        <p:spPr>
          <a:xfrm>
            <a:off x="1021915" y="876518"/>
            <a:ext cx="7340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2023</a:t>
            </a:r>
            <a:endParaRPr lang="ru-RU" sz="1600" dirty="0"/>
          </a:p>
        </p:txBody>
      </p:sp>
      <p:sp>
        <p:nvSpPr>
          <p:cNvPr id="43" name="TextBox 42"/>
          <p:cNvSpPr txBox="1"/>
          <p:nvPr/>
        </p:nvSpPr>
        <p:spPr>
          <a:xfrm>
            <a:off x="1777687" y="4220576"/>
            <a:ext cx="490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25</a:t>
            </a:r>
            <a:endParaRPr lang="ru-RU" sz="1400" b="1" dirty="0"/>
          </a:p>
        </p:txBody>
      </p:sp>
      <p:cxnSp>
        <p:nvCxnSpPr>
          <p:cNvPr id="45" name="Прямая соединительная линия 44"/>
          <p:cNvCxnSpPr/>
          <p:nvPr/>
        </p:nvCxnSpPr>
        <p:spPr>
          <a:xfrm>
            <a:off x="323528" y="4587321"/>
            <a:ext cx="8352928" cy="251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 flipH="1" flipV="1">
            <a:off x="323528" y="4220576"/>
            <a:ext cx="5946463" cy="486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>
            <a:off x="6261509" y="4301818"/>
            <a:ext cx="240646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 flipH="1" flipV="1">
            <a:off x="395536" y="3862664"/>
            <a:ext cx="4248472" cy="307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/>
          <p:cNvCxnSpPr/>
          <p:nvPr/>
        </p:nvCxnSpPr>
        <p:spPr>
          <a:xfrm>
            <a:off x="4644008" y="3893401"/>
            <a:ext cx="40324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/>
          <p:nvPr/>
        </p:nvCxnSpPr>
        <p:spPr>
          <a:xfrm>
            <a:off x="395536" y="3509761"/>
            <a:ext cx="8208912" cy="1209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/>
          <p:cNvCxnSpPr/>
          <p:nvPr/>
        </p:nvCxnSpPr>
        <p:spPr>
          <a:xfrm>
            <a:off x="395536" y="3154688"/>
            <a:ext cx="820891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/>
          <p:cNvCxnSpPr/>
          <p:nvPr/>
        </p:nvCxnSpPr>
        <p:spPr>
          <a:xfrm>
            <a:off x="395536" y="2776247"/>
            <a:ext cx="8208912" cy="279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единительная линия 60"/>
          <p:cNvCxnSpPr/>
          <p:nvPr/>
        </p:nvCxnSpPr>
        <p:spPr>
          <a:xfrm>
            <a:off x="395536" y="2384884"/>
            <a:ext cx="8208912" cy="360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единительная линия 62"/>
          <p:cNvCxnSpPr/>
          <p:nvPr/>
        </p:nvCxnSpPr>
        <p:spPr>
          <a:xfrm>
            <a:off x="323528" y="2024844"/>
            <a:ext cx="8280920" cy="360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7" name="Прямая соединительная линия 2056"/>
          <p:cNvCxnSpPr/>
          <p:nvPr/>
        </p:nvCxnSpPr>
        <p:spPr>
          <a:xfrm>
            <a:off x="323528" y="1664804"/>
            <a:ext cx="8280920" cy="360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65" name="TextBox 2064"/>
          <p:cNvSpPr txBox="1"/>
          <p:nvPr/>
        </p:nvSpPr>
        <p:spPr>
          <a:xfrm>
            <a:off x="107504" y="437446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0</a:t>
            </a:r>
            <a:endParaRPr lang="ru-RU" dirty="0"/>
          </a:p>
        </p:txBody>
      </p:sp>
      <p:sp>
        <p:nvSpPr>
          <p:cNvPr id="2066" name="TextBox 2065"/>
          <p:cNvSpPr txBox="1"/>
          <p:nvPr/>
        </p:nvSpPr>
        <p:spPr>
          <a:xfrm>
            <a:off x="42168" y="3964414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20</a:t>
            </a:r>
            <a:endParaRPr lang="ru-RU" dirty="0"/>
          </a:p>
        </p:txBody>
      </p:sp>
      <p:sp>
        <p:nvSpPr>
          <p:cNvPr id="2067" name="TextBox 2066"/>
          <p:cNvSpPr txBox="1"/>
          <p:nvPr/>
        </p:nvSpPr>
        <p:spPr>
          <a:xfrm>
            <a:off x="42168" y="3633101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40</a:t>
            </a:r>
            <a:endParaRPr lang="ru-RU" dirty="0"/>
          </a:p>
        </p:txBody>
      </p:sp>
      <p:sp>
        <p:nvSpPr>
          <p:cNvPr id="2068" name="TextBox 2067"/>
          <p:cNvSpPr txBox="1"/>
          <p:nvPr/>
        </p:nvSpPr>
        <p:spPr>
          <a:xfrm>
            <a:off x="42168" y="3263769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60</a:t>
            </a:r>
            <a:endParaRPr lang="ru-RU" dirty="0"/>
          </a:p>
        </p:txBody>
      </p:sp>
      <p:sp>
        <p:nvSpPr>
          <p:cNvPr id="2069" name="TextBox 2068"/>
          <p:cNvSpPr txBox="1"/>
          <p:nvPr/>
        </p:nvSpPr>
        <p:spPr>
          <a:xfrm>
            <a:off x="68704" y="2894437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80</a:t>
            </a:r>
            <a:endParaRPr lang="ru-RU" dirty="0"/>
          </a:p>
        </p:txBody>
      </p:sp>
      <p:sp>
        <p:nvSpPr>
          <p:cNvPr id="2070" name="TextBox 2069"/>
          <p:cNvSpPr txBox="1"/>
          <p:nvPr/>
        </p:nvSpPr>
        <p:spPr>
          <a:xfrm>
            <a:off x="-26584" y="2525105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100</a:t>
            </a:r>
            <a:endParaRPr lang="ru-RU" dirty="0"/>
          </a:p>
        </p:txBody>
      </p:sp>
      <p:sp>
        <p:nvSpPr>
          <p:cNvPr id="2071" name="TextBox 2070"/>
          <p:cNvSpPr txBox="1"/>
          <p:nvPr/>
        </p:nvSpPr>
        <p:spPr>
          <a:xfrm>
            <a:off x="-22281" y="2178089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120</a:t>
            </a:r>
            <a:endParaRPr lang="ru-RU" dirty="0"/>
          </a:p>
        </p:txBody>
      </p:sp>
      <p:sp>
        <p:nvSpPr>
          <p:cNvPr id="2072" name="TextBox 2071"/>
          <p:cNvSpPr txBox="1"/>
          <p:nvPr/>
        </p:nvSpPr>
        <p:spPr>
          <a:xfrm>
            <a:off x="-9515" y="1808757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140</a:t>
            </a:r>
            <a:endParaRPr lang="ru-RU" dirty="0"/>
          </a:p>
        </p:txBody>
      </p:sp>
      <p:sp>
        <p:nvSpPr>
          <p:cNvPr id="2077" name="TextBox 2076"/>
          <p:cNvSpPr txBox="1"/>
          <p:nvPr/>
        </p:nvSpPr>
        <p:spPr>
          <a:xfrm>
            <a:off x="0" y="1407449"/>
            <a:ext cx="6125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160</a:t>
            </a:r>
            <a:endParaRPr lang="ru-RU" dirty="0"/>
          </a:p>
        </p:txBody>
      </p:sp>
      <p:sp>
        <p:nvSpPr>
          <p:cNvPr id="2078" name="TextBox 2077"/>
          <p:cNvSpPr txBox="1"/>
          <p:nvPr/>
        </p:nvSpPr>
        <p:spPr>
          <a:xfrm>
            <a:off x="241278" y="260648"/>
            <a:ext cx="68200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УЧАСТНИКИ ЕГЭ, НЕ ПРЕОДОЛЕВШИЕ МИНИМАЛЬНЫЙ ПОРОГ  (%)</a:t>
            </a:r>
            <a:endParaRPr lang="ru-RU" b="1" dirty="0"/>
          </a:p>
        </p:txBody>
      </p:sp>
      <p:pic>
        <p:nvPicPr>
          <p:cNvPr id="95" name="Рисунок 94">
            <a:extLst>
              <a:ext uri="{FF2B5EF4-FFF2-40B4-BE49-F238E27FC236}">
                <a16:creationId xmlns:a16="http://schemas.microsoft.com/office/drawing/2014/main" xmlns="" id="{1C488231-B20D-AFF1-14D6-A0A4FAF0DAE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174" t="26083" r="12852" b="21367"/>
          <a:stretch/>
        </p:blipFill>
        <p:spPr>
          <a:xfrm>
            <a:off x="7215206" y="642918"/>
            <a:ext cx="1699185" cy="77552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143631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2608" y="711103"/>
            <a:ext cx="8856984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Участники ЕГЭ, набравшие от 70 и более баллов</a:t>
            </a:r>
          </a:p>
          <a:p>
            <a:endParaRPr lang="ru-RU" dirty="0"/>
          </a:p>
          <a:p>
            <a:r>
              <a:rPr lang="ru-RU" dirty="0" smtClean="0"/>
              <a:t>2022    2023 </a:t>
            </a:r>
          </a:p>
          <a:p>
            <a:endParaRPr lang="ru-RU" dirty="0" smtClean="0"/>
          </a:p>
          <a:p>
            <a:r>
              <a:rPr lang="ru-RU" dirty="0" smtClean="0"/>
              <a:t>45____________________________________________________________________</a:t>
            </a:r>
          </a:p>
          <a:p>
            <a:r>
              <a:rPr lang="ru-RU" dirty="0" smtClean="0"/>
              <a:t>40 _____________________________________________________________________</a:t>
            </a:r>
          </a:p>
          <a:p>
            <a:r>
              <a:rPr lang="ru-RU" dirty="0" smtClean="0"/>
              <a:t>35 _____________________________________________________________________</a:t>
            </a:r>
          </a:p>
          <a:p>
            <a:r>
              <a:rPr lang="ru-RU" dirty="0" smtClean="0"/>
              <a:t>30 _   </a:t>
            </a:r>
            <a:r>
              <a:rPr lang="ru-RU" sz="1400" dirty="0" smtClean="0"/>
              <a:t>29,8</a:t>
            </a:r>
            <a:r>
              <a:rPr lang="ru-RU" dirty="0" smtClean="0"/>
              <a:t>______________________________________________________</a:t>
            </a:r>
            <a:r>
              <a:rPr lang="ru-RU" sz="1400" dirty="0" smtClean="0"/>
              <a:t>28,5____ </a:t>
            </a:r>
            <a:endParaRPr lang="ru-RU" dirty="0" smtClean="0"/>
          </a:p>
          <a:p>
            <a:r>
              <a:rPr lang="ru-RU" dirty="0" smtClean="0"/>
              <a:t>25 _____________________________________________________________________</a:t>
            </a:r>
          </a:p>
          <a:p>
            <a:r>
              <a:rPr lang="ru-RU" dirty="0" smtClean="0"/>
              <a:t>20 _____________________________________________________________________ 15 </a:t>
            </a:r>
            <a:r>
              <a:rPr lang="ru-RU" sz="1400" dirty="0" smtClean="0"/>
              <a:t>14,8</a:t>
            </a:r>
            <a:r>
              <a:rPr lang="ru-RU" dirty="0" smtClean="0"/>
              <a:t>_______________________________ </a:t>
            </a:r>
            <a:r>
              <a:rPr lang="ru-RU" sz="1400" dirty="0" smtClean="0"/>
              <a:t>11,1</a:t>
            </a:r>
            <a:r>
              <a:rPr lang="ru-RU" dirty="0" smtClean="0"/>
              <a:t>______________________________    10 </a:t>
            </a:r>
            <a:r>
              <a:rPr lang="ru-RU" sz="1200" dirty="0" smtClean="0"/>
              <a:t>_______                7,6____________________________________________6,6__________9_________________________</a:t>
            </a:r>
            <a:r>
              <a:rPr lang="ru-RU" dirty="0" smtClean="0"/>
              <a:t>   </a:t>
            </a:r>
          </a:p>
          <a:p>
            <a:r>
              <a:rPr lang="ru-RU" dirty="0" smtClean="0"/>
              <a:t>5 ___________</a:t>
            </a:r>
            <a:r>
              <a:rPr lang="ru-RU" sz="1400" dirty="0" smtClean="0"/>
              <a:t>0</a:t>
            </a:r>
            <a:r>
              <a:rPr lang="ru-RU" dirty="0" smtClean="0"/>
              <a:t>_________________________________________________________    0 ______________________________________________________________________</a:t>
            </a:r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052736"/>
            <a:ext cx="216024" cy="144016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115616" y="1052736"/>
            <a:ext cx="216024" cy="144016"/>
          </a:xfrm>
          <a:prstGeom prst="rect">
            <a:avLst/>
          </a:prstGeom>
          <a:solidFill>
            <a:srgbClr val="C9280D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4797152"/>
            <a:ext cx="1619672" cy="369332"/>
          </a:xfrm>
          <a:prstGeom prst="rect">
            <a:avLst/>
          </a:prstGeom>
          <a:noFill/>
          <a:scene3d>
            <a:camera prst="isometricRightUp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ru-RU" dirty="0" smtClean="0"/>
              <a:t>Русский язык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32196" y="3785065"/>
            <a:ext cx="216024" cy="792088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973984" y="2996953"/>
            <a:ext cx="249644" cy="1581258"/>
          </a:xfrm>
          <a:prstGeom prst="rect">
            <a:avLst/>
          </a:prstGeom>
          <a:solidFill>
            <a:srgbClr val="C9280D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503548" y="4868005"/>
            <a:ext cx="2196244" cy="369332"/>
          </a:xfrm>
          <a:prstGeom prst="rect">
            <a:avLst/>
          </a:prstGeom>
          <a:noFill/>
          <a:scene3d>
            <a:camera prst="isometricRightUp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ru-RU" dirty="0" err="1" smtClean="0"/>
              <a:t>Проф.математика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936" y="4502943"/>
            <a:ext cx="395290" cy="75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32" y="4071942"/>
            <a:ext cx="238125" cy="507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155028" y="4612486"/>
            <a:ext cx="1601319" cy="369332"/>
          </a:xfrm>
          <a:prstGeom prst="rect">
            <a:avLst/>
          </a:prstGeom>
          <a:noFill/>
          <a:scene3d>
            <a:camera prst="isometricRightUp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ru-RU" dirty="0" smtClean="0"/>
              <a:t>химия</a:t>
            </a:r>
            <a:endParaRPr lang="ru-RU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0636" y="4471656"/>
            <a:ext cx="238125" cy="123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488" y="4500570"/>
            <a:ext cx="238125" cy="142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868761" y="4653136"/>
            <a:ext cx="1559223" cy="369332"/>
          </a:xfrm>
          <a:prstGeom prst="rect">
            <a:avLst/>
          </a:prstGeom>
          <a:noFill/>
          <a:scene3d>
            <a:camera prst="isometricRightUp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ru-RU" dirty="0" smtClean="0"/>
              <a:t>физика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3275856" y="4868005"/>
            <a:ext cx="1944216" cy="369332"/>
          </a:xfrm>
          <a:prstGeom prst="rect">
            <a:avLst/>
          </a:prstGeom>
          <a:noFill/>
          <a:scene3d>
            <a:camera prst="isometricRightUp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ru-RU" dirty="0" smtClean="0"/>
              <a:t>обществознание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4608004" y="4662906"/>
            <a:ext cx="2052228" cy="369332"/>
          </a:xfrm>
          <a:prstGeom prst="rect">
            <a:avLst/>
          </a:prstGeom>
          <a:noFill/>
          <a:scene3d>
            <a:camera prst="isometricRightUp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ru-RU" dirty="0" smtClean="0"/>
              <a:t>биология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5724128" y="4758852"/>
            <a:ext cx="1296144" cy="369332"/>
          </a:xfrm>
          <a:prstGeom prst="rect">
            <a:avLst/>
          </a:prstGeom>
          <a:noFill/>
          <a:scene3d>
            <a:camera prst="isometricRightUp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ru-RU" dirty="0" smtClean="0"/>
              <a:t>история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6372200" y="4758852"/>
            <a:ext cx="1944216" cy="369332"/>
          </a:xfrm>
          <a:prstGeom prst="rect">
            <a:avLst/>
          </a:prstGeom>
          <a:noFill/>
          <a:scene3d>
            <a:camera prst="isometricRightUp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ru-RU" dirty="0" smtClean="0"/>
              <a:t>информатика</a:t>
            </a:r>
            <a:endParaRPr lang="ru-RU" dirty="0"/>
          </a:p>
        </p:txBody>
      </p:sp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9309" y="4489449"/>
            <a:ext cx="238125" cy="978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5956" y="3886200"/>
            <a:ext cx="238125" cy="733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8941" y="4489449"/>
            <a:ext cx="238125" cy="123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7434" y="4489449"/>
            <a:ext cx="238125" cy="978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065" y="4181109"/>
            <a:ext cx="238125" cy="440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1169" y="4069718"/>
            <a:ext cx="238125" cy="525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3068960"/>
            <a:ext cx="238125" cy="1542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6940" y="4497149"/>
            <a:ext cx="238125" cy="123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3044" y="4491459"/>
            <a:ext cx="238125" cy="123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4235" y="4464282"/>
            <a:ext cx="238125" cy="123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xmlns="" id="{1C488231-B20D-AFF1-14D6-A0A4FAF0DAE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174" t="26083" r="12852" b="21367"/>
          <a:stretch/>
        </p:blipFill>
        <p:spPr>
          <a:xfrm>
            <a:off x="7344308" y="188640"/>
            <a:ext cx="1699185" cy="77552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143631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xmlns="" id="{7D55F5AB-EEFC-7D1E-DF27-88D66AAA55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60103345"/>
              </p:ext>
            </p:extLst>
          </p:nvPr>
        </p:nvGraphicFramePr>
        <p:xfrm>
          <a:off x="107504" y="332656"/>
          <a:ext cx="8784977" cy="6209185"/>
        </p:xfrm>
        <a:graphic>
          <a:graphicData uri="http://schemas.openxmlformats.org/drawingml/2006/table">
            <a:tbl>
              <a:tblPr/>
              <a:tblGrid>
                <a:gridCol w="2499883">
                  <a:extLst>
                    <a:ext uri="{9D8B030D-6E8A-4147-A177-3AD203B41FA5}">
                      <a16:colId xmlns:a16="http://schemas.microsoft.com/office/drawing/2014/main" xmlns="" val="4229060878"/>
                    </a:ext>
                  </a:extLst>
                </a:gridCol>
                <a:gridCol w="622267">
                  <a:extLst>
                    <a:ext uri="{9D8B030D-6E8A-4147-A177-3AD203B41FA5}">
                      <a16:colId xmlns:a16="http://schemas.microsoft.com/office/drawing/2014/main" xmlns="" val="3842665901"/>
                    </a:ext>
                  </a:extLst>
                </a:gridCol>
                <a:gridCol w="622267"/>
                <a:gridCol w="576064">
                  <a:extLst>
                    <a:ext uri="{9D8B030D-6E8A-4147-A177-3AD203B41FA5}">
                      <a16:colId xmlns:a16="http://schemas.microsoft.com/office/drawing/2014/main" xmlns="" val="4043735496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xmlns="" val="1707864265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xmlns="" val="545810064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xmlns="" val="269838829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xmlns="" val="2359183636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xmlns="" val="1285504715"/>
                    </a:ext>
                  </a:extLst>
                </a:gridCol>
                <a:gridCol w="572342">
                  <a:extLst>
                    <a:ext uri="{9D8B030D-6E8A-4147-A177-3AD203B41FA5}">
                      <a16:colId xmlns:a16="http://schemas.microsoft.com/office/drawing/2014/main" xmlns="" val="3108513968"/>
                    </a:ext>
                  </a:extLst>
                </a:gridCol>
                <a:gridCol w="579786">
                  <a:extLst>
                    <a:ext uri="{9D8B030D-6E8A-4147-A177-3AD203B41FA5}">
                      <a16:colId xmlns:a16="http://schemas.microsoft.com/office/drawing/2014/main" xmlns="" val="675694766"/>
                    </a:ext>
                  </a:extLst>
                </a:gridCol>
              </a:tblGrid>
              <a:tr h="928477">
                <a:tc gridSpan="11">
                  <a:txBody>
                    <a:bodyPr/>
                    <a:lstStyle/>
                    <a:p>
                      <a:pPr algn="ctr" fontAlgn="b"/>
                      <a:endParaRPr lang="ru-RU" sz="5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  <a:p>
                      <a:pPr algn="ctr" fontAlgn="b"/>
                      <a:r>
                        <a:rPr lang="ru-RU" sz="2000" b="1" i="0" u="none" strike="noStrike" dirty="0">
                          <a:solidFill>
                            <a:schemeClr val="bg1"/>
                          </a:solidFill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 Black" panose="020B0A04020102020204" pitchFamily="34" charset="0"/>
                        </a:rPr>
                        <a:t>Ранжирование ОО по сумме баллов, полученных на ЕГЭ по трём предметам </a:t>
                      </a:r>
                    </a:p>
                    <a:p>
                      <a:pPr algn="ctr" fontAlgn="b"/>
                      <a:r>
                        <a:rPr lang="ru-RU" sz="2000" b="1" i="0" u="none" strike="noStrike" dirty="0">
                          <a:solidFill>
                            <a:schemeClr val="bg1"/>
                          </a:solidFill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 Black" panose="020B0A04020102020204" pitchFamily="34" charset="0"/>
                        </a:rPr>
                        <a:t>с наиболее высокими результатами в </a:t>
                      </a:r>
                      <a:r>
                        <a:rPr lang="ru-RU" sz="2000" b="1" i="0" u="none" strike="noStrike" dirty="0" smtClean="0">
                          <a:solidFill>
                            <a:schemeClr val="bg1"/>
                          </a:solidFill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 Black" panose="020B0A04020102020204" pitchFamily="34" charset="0"/>
                        </a:rPr>
                        <a:t>2023 </a:t>
                      </a:r>
                      <a:r>
                        <a:rPr lang="ru-RU" sz="2000" b="1" i="0" u="none" strike="noStrike" dirty="0">
                          <a:solidFill>
                            <a:schemeClr val="bg1"/>
                          </a:solidFill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 Black" panose="020B0A04020102020204" pitchFamily="34" charset="0"/>
                        </a:rPr>
                        <a:t>году</a:t>
                      </a:r>
                    </a:p>
                    <a:p>
                      <a:pPr algn="ctr" fontAlgn="b"/>
                      <a:endParaRPr lang="ru-RU" sz="5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962835563"/>
                  </a:ext>
                </a:extLst>
              </a:tr>
              <a:tr h="81119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chemeClr val="bg1"/>
                          </a:solidFill>
                          <a:effectLst/>
                          <a:latin typeface="Arial Black" panose="020B0A04020102020204" pitchFamily="34" charset="0"/>
                        </a:rPr>
                        <a:t>Наименование ОО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Кол-во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участ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-ников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до 160 баллов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от 161 до 220 баллов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от 221 до 250 баллов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от 251 балла и выше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36957514"/>
                  </a:ext>
                </a:extLst>
              </a:tr>
              <a:tr h="17178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2022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2023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2022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2023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2022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2023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2022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2023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2022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2023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</a:tr>
              <a:tr h="426022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chemeClr val="bg1"/>
                          </a:solidFill>
                          <a:effectLst/>
                          <a:latin typeface="Arial Black" panose="020B0A04020102020204" pitchFamily="34" charset="0"/>
                        </a:rPr>
                        <a:t>МБОУ "ТЮБИНСКАЯ СОШ"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+mj-lt"/>
                        </a:rPr>
                        <a:t>6</a:t>
                      </a:r>
                      <a:endParaRPr lang="ru-RU" sz="1400" b="1" dirty="0">
                        <a:latin typeface="+mj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+mj-lt"/>
                        </a:rPr>
                        <a:t>8</a:t>
                      </a:r>
                      <a:endParaRPr lang="ru-RU" sz="1400" b="1" dirty="0">
                        <a:latin typeface="+mj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+mj-lt"/>
                        </a:rPr>
                        <a:t>0</a:t>
                      </a:r>
                      <a:endParaRPr lang="ru-RU" sz="1400" b="1" dirty="0">
                        <a:latin typeface="+mj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+mj-lt"/>
                        </a:rPr>
                        <a:t>1</a:t>
                      </a:r>
                      <a:endParaRPr lang="ru-RU" sz="1400" b="1" dirty="0">
                        <a:latin typeface="+mj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24310378"/>
                  </a:ext>
                </a:extLst>
              </a:tr>
              <a:tr h="426022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chemeClr val="bg1"/>
                          </a:solidFill>
                          <a:effectLst/>
                          <a:latin typeface="Arial Black" panose="020B0A04020102020204" pitchFamily="34" charset="0"/>
                        </a:rPr>
                        <a:t>МКОУ "АДЖИДАДИНСКАЯ СОШ"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+mj-lt"/>
                        </a:rPr>
                        <a:t>3</a:t>
                      </a:r>
                      <a:endParaRPr lang="ru-RU" sz="1400" b="1" dirty="0"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+mj-lt"/>
                        </a:rPr>
                        <a:t>1</a:t>
                      </a:r>
                      <a:endParaRPr lang="ru-RU" sz="1400" b="1" dirty="0"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+mj-lt"/>
                        </a:rPr>
                        <a:t>0</a:t>
                      </a:r>
                      <a:endParaRPr lang="ru-RU" sz="1400" b="1" dirty="0"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+mj-lt"/>
                        </a:rPr>
                        <a:t>0</a:t>
                      </a:r>
                      <a:endParaRPr lang="ru-RU" sz="1400" b="1" dirty="0"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39868681"/>
                  </a:ext>
                </a:extLst>
              </a:tr>
              <a:tr h="41707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chemeClr val="bg1"/>
                          </a:solidFill>
                          <a:effectLst/>
                          <a:latin typeface="Arial Black" panose="020B0A04020102020204" pitchFamily="34" charset="0"/>
                        </a:rPr>
                        <a:t>МКОУ "АЛМАЛИНСКАЯ СОШ"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+mj-lt"/>
                        </a:rPr>
                        <a:t>8</a:t>
                      </a:r>
                      <a:endParaRPr lang="ru-RU" sz="1400" b="1" dirty="0"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+mj-lt"/>
                        </a:rPr>
                        <a:t>0</a:t>
                      </a:r>
                      <a:endParaRPr lang="ru-RU" sz="1400" b="1" dirty="0"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+mj-lt"/>
                        </a:rPr>
                        <a:t>1</a:t>
                      </a:r>
                      <a:endParaRPr lang="ru-RU" sz="1400" b="1" dirty="0"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+mj-lt"/>
                        </a:rPr>
                        <a:t>0</a:t>
                      </a:r>
                      <a:endParaRPr lang="ru-RU" sz="1400" b="1" dirty="0"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97232135"/>
                  </a:ext>
                </a:extLst>
              </a:tr>
              <a:tr h="600876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chemeClr val="bg1"/>
                          </a:solidFill>
                          <a:effectLst/>
                          <a:latin typeface="Arial Black" panose="020B0A04020102020204" pitchFamily="34" charset="0"/>
                        </a:rPr>
                        <a:t>МКОУ "КОРКМАСКАЛИНСКАЯ СОШ"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+mj-lt"/>
                        </a:rPr>
                        <a:t>6</a:t>
                      </a:r>
                      <a:endParaRPr lang="ru-RU" sz="1400" b="1" dirty="0"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+mj-lt"/>
                        </a:rPr>
                        <a:t>5</a:t>
                      </a:r>
                      <a:endParaRPr lang="ru-RU" sz="1400" b="1" dirty="0"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+mj-lt"/>
                        </a:rPr>
                        <a:t>1</a:t>
                      </a:r>
                      <a:endParaRPr lang="ru-RU" sz="1400" b="1" dirty="0"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+mj-lt"/>
                        </a:rPr>
                        <a:t>0</a:t>
                      </a:r>
                      <a:endParaRPr lang="ru-RU" sz="1400" b="1" dirty="0"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54494383"/>
                  </a:ext>
                </a:extLst>
              </a:tr>
              <a:tr h="403328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chemeClr val="bg1"/>
                          </a:solidFill>
                          <a:effectLst/>
                          <a:latin typeface="Arial Black" panose="020B0A04020102020204" pitchFamily="34" charset="0"/>
                        </a:rPr>
                        <a:t>МКОУ "ТЕМИРГОЕВСКАЯ СОШ"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+mj-lt"/>
                        </a:rPr>
                        <a:t>2</a:t>
                      </a:r>
                      <a:endParaRPr lang="ru-RU" sz="1400" b="1" dirty="0"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+mj-lt"/>
                        </a:rPr>
                        <a:t>0</a:t>
                      </a:r>
                      <a:endParaRPr lang="ru-RU" sz="1400" b="1" dirty="0"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+mj-lt"/>
                        </a:rPr>
                        <a:t>0</a:t>
                      </a:r>
                      <a:endParaRPr lang="ru-RU" sz="1400" b="1" dirty="0"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+mj-lt"/>
                        </a:rPr>
                        <a:t>0</a:t>
                      </a:r>
                      <a:endParaRPr lang="ru-RU" sz="1400" b="1" dirty="0"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2297499"/>
                  </a:ext>
                </a:extLst>
              </a:tr>
              <a:tr h="39949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chemeClr val="bg1"/>
                          </a:solidFill>
                          <a:effectLst/>
                          <a:latin typeface="Arial Black" panose="020B0A04020102020204" pitchFamily="34" charset="0"/>
                        </a:rPr>
                        <a:t>МКОУ "УЧКЕНТСКАЯ СОШ"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+mj-lt"/>
                        </a:rPr>
                        <a:t>7</a:t>
                      </a:r>
                      <a:endParaRPr lang="ru-RU" sz="1400" b="1" dirty="0"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+mj-lt"/>
                        </a:rPr>
                        <a:t>0</a:t>
                      </a:r>
                      <a:endParaRPr lang="ru-RU" sz="1400" b="1" dirty="0"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+mj-lt"/>
                        </a:rPr>
                        <a:t>0</a:t>
                      </a:r>
                      <a:endParaRPr lang="ru-RU" sz="1400" b="1" dirty="0"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+mj-lt"/>
                        </a:rPr>
                        <a:t>0</a:t>
                      </a:r>
                      <a:endParaRPr lang="ru-RU" sz="1400" b="1" dirty="0"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325574"/>
                  </a:ext>
                </a:extLst>
              </a:tr>
              <a:tr h="600876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chemeClr val="bg1"/>
                          </a:solidFill>
                          <a:effectLst/>
                          <a:latin typeface="Arial Black" panose="020B0A04020102020204" pitchFamily="34" charset="0"/>
                        </a:rPr>
                        <a:t>МКОУ "ШАМХАЛЯНГИЮРТОВСКАЯ СОШ"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+mj-lt"/>
                        </a:rPr>
                        <a:t>2</a:t>
                      </a:r>
                      <a:endParaRPr lang="ru-RU" sz="1400" b="1" dirty="0"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+mj-lt"/>
                        </a:rPr>
                        <a:t>0</a:t>
                      </a:r>
                      <a:endParaRPr lang="ru-RU" sz="1400" b="1" dirty="0"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+mj-lt"/>
                        </a:rPr>
                        <a:t>0</a:t>
                      </a:r>
                      <a:endParaRPr lang="ru-RU" sz="1400" b="1" dirty="0"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+mj-lt"/>
                        </a:rPr>
                        <a:t>0</a:t>
                      </a:r>
                      <a:endParaRPr lang="ru-RU" sz="1400" b="1" dirty="0"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24518548"/>
                  </a:ext>
                </a:extLst>
              </a:tr>
              <a:tr h="79842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chemeClr val="bg1"/>
                          </a:solidFill>
                          <a:effectLst/>
                          <a:latin typeface="Arial Black" panose="020B0A04020102020204" pitchFamily="34" charset="0"/>
                        </a:rPr>
                        <a:t>МБОУ "КОРКМАСКАЛИНСКАЯ СОШ ИМ. М.- ЗАГИРА БАЙМУРЗАЕВА"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+mj-lt"/>
                        </a:rPr>
                        <a:t>4</a:t>
                      </a:r>
                      <a:endParaRPr lang="ru-RU" sz="1400" b="1" dirty="0"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+mj-lt"/>
                        </a:rPr>
                        <a:t>1</a:t>
                      </a:r>
                      <a:endParaRPr lang="ru-RU" sz="1400" b="1" dirty="0"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+mj-lt"/>
                        </a:rPr>
                        <a:t>1</a:t>
                      </a:r>
                      <a:endParaRPr lang="ru-RU" sz="1400" b="1" dirty="0"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+mj-lt"/>
                        </a:rPr>
                        <a:t>0</a:t>
                      </a:r>
                      <a:endParaRPr lang="ru-RU" sz="1400" b="1" dirty="0"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85323102"/>
                  </a:ext>
                </a:extLst>
              </a:tr>
            </a:tbl>
          </a:graphicData>
        </a:graphic>
      </p:graphicFrame>
      <p:sp>
        <p:nvSpPr>
          <p:cNvPr id="4" name="Овал 3"/>
          <p:cNvSpPr/>
          <p:nvPr/>
        </p:nvSpPr>
        <p:spPr>
          <a:xfrm>
            <a:off x="5786446" y="2500306"/>
            <a:ext cx="714380" cy="432618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8286776" y="2500306"/>
            <a:ext cx="714380" cy="432618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7072330" y="3357562"/>
            <a:ext cx="714380" cy="432618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7072330" y="3857628"/>
            <a:ext cx="714380" cy="432618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5786446" y="3786190"/>
            <a:ext cx="714380" cy="432618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7072330" y="5929330"/>
            <a:ext cx="714380" cy="432618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5786446" y="5929330"/>
            <a:ext cx="714380" cy="432618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5786446" y="2928934"/>
            <a:ext cx="723904" cy="37070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507276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205699"/>
            <a:ext cx="8352928" cy="4355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Анализ результатов ГИА, полученный претендентами на аттестат о среднем общем образовании с отличием в основной период показал: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отметку ниже «5» по базовой математике получили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11 претендента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аттестат о среднем общем образовании с отличием;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1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ученица, претендовавшая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аттестат о среднем общем образовании с отличием  не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преодолела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минимальный порог по выбранному предмету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«Химия»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Темирханова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Бажим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(33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балла) – МКОУ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Тюбинская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СОШ»;</a:t>
            </a:r>
          </a:p>
          <a:p>
            <a:pPr indent="449580"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-2 ученицы, претендовавшие на аттестат о среднем общем образовании с отличием не преодолели минимальный порог по выбранному предмету «Обществознание» – </a:t>
            </a:r>
            <a:r>
              <a:rPr lang="ru-RU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Абасова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Рабият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 Алиева </a:t>
            </a:r>
            <a:r>
              <a:rPr lang="ru-RU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Самира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МКОУ «</a:t>
            </a:r>
            <a:r>
              <a:rPr lang="ru-RU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Учкентская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СОШ»</a:t>
            </a:r>
          </a:p>
          <a:p>
            <a:pPr indent="449580"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- 11 учеников, претендовавших на аттестат о среднем общем образовании с отличием, набрали менее 70 баллов по предмету «Русский язык».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1C488231-B20D-AFF1-14D6-A0A4FAF0DA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174" t="26083" r="12852" b="21367"/>
          <a:stretch/>
        </p:blipFill>
        <p:spPr>
          <a:xfrm>
            <a:off x="7072330" y="214290"/>
            <a:ext cx="1699185" cy="77552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9696962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404664"/>
            <a:ext cx="7963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ВЫБОР ПРЕДМЕТА ДЛЯ СДАЧИ ЕГЭ</a:t>
            </a:r>
            <a:endParaRPr lang="ru-RU" sz="24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184965473"/>
              </p:ext>
            </p:extLst>
          </p:nvPr>
        </p:nvGraphicFramePr>
        <p:xfrm>
          <a:off x="539552" y="1397000"/>
          <a:ext cx="8280920" cy="502920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508448"/>
                <a:gridCol w="1884040"/>
                <a:gridCol w="1944216"/>
                <a:gridCol w="194421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ПРЕДМЕТ</a:t>
                      </a:r>
                      <a:endParaRPr lang="ru-RU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ru-RU" sz="1600" dirty="0" smtClean="0"/>
                        <a:t>Доля выпускников, выбравших предмет для сдачи ЕГЭ (%)</a:t>
                      </a:r>
                      <a:endParaRPr lang="ru-RU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2023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Химия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Arial Narrow" panose="020B0606020202030204" pitchFamily="34" charset="0"/>
                        </a:rPr>
                        <a:t>24% (13чел.)</a:t>
                      </a:r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 Narrow" panose="020B0606020202030204" pitchFamily="34" charset="0"/>
                        </a:rPr>
                        <a:t>24,5% (14 чел.)</a:t>
                      </a:r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Биология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Arial Narrow" panose="020B0606020202030204" pitchFamily="34" charset="0"/>
                        </a:rPr>
                        <a:t>31,4% (17 чел.)</a:t>
                      </a:r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 Narrow" panose="020B0606020202030204" pitchFamily="34" charset="0"/>
                        </a:rPr>
                        <a:t>26,3%</a:t>
                      </a:r>
                      <a:r>
                        <a:rPr lang="ru-RU" b="1" baseline="0" dirty="0" smtClean="0">
                          <a:latin typeface="Arial Narrow" panose="020B0606020202030204" pitchFamily="34" charset="0"/>
                        </a:rPr>
                        <a:t> (15 чел.)</a:t>
                      </a:r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Общество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Arial Narrow" panose="020B0606020202030204" pitchFamily="34" charset="0"/>
                        </a:rPr>
                        <a:t>33,3 (18 чел.)</a:t>
                      </a:r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 Narrow" panose="020B0606020202030204" pitchFamily="34" charset="0"/>
                        </a:rPr>
                        <a:t>31,5% (18чел.)</a:t>
                      </a:r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История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Arial Narrow" panose="020B0606020202030204" pitchFamily="34" charset="0"/>
                        </a:rPr>
                        <a:t>11% (6 чел.)</a:t>
                      </a:r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 Narrow" panose="020B0606020202030204" pitchFamily="34" charset="0"/>
                        </a:rPr>
                        <a:t>19,2% (11чел.)</a:t>
                      </a:r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Физика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Arial Narrow" panose="020B0606020202030204" pitchFamily="34" charset="0"/>
                        </a:rPr>
                        <a:t>1,8% (1чел.)</a:t>
                      </a:r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 Narrow" panose="020B0606020202030204" pitchFamily="34" charset="0"/>
                        </a:rPr>
                        <a:t>5,2% (3чел.)</a:t>
                      </a:r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География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Arial Narrow" panose="020B0606020202030204" pitchFamily="34" charset="0"/>
                        </a:rPr>
                        <a:t>0%</a:t>
                      </a:r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 Narrow" panose="020B0606020202030204" pitchFamily="34" charset="0"/>
                        </a:rPr>
                        <a:t>0%</a:t>
                      </a:r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Информатика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Arial Narrow" panose="020B0606020202030204" pitchFamily="34" charset="0"/>
                        </a:rPr>
                        <a:t>7,4% (4чел.)</a:t>
                      </a:r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 Narrow" panose="020B0606020202030204" pitchFamily="34" charset="0"/>
                        </a:rPr>
                        <a:t>12,2% (7чел.)</a:t>
                      </a:r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Литература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Arial Narrow" panose="020B0606020202030204" pitchFamily="34" charset="0"/>
                        </a:rPr>
                        <a:t>0%</a:t>
                      </a:r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 Narrow" panose="020B0606020202030204" pitchFamily="34" charset="0"/>
                        </a:rPr>
                        <a:t>0</a:t>
                      </a:r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Иностранные языки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Arial Narrow" panose="020B0606020202030204" pitchFamily="34" charset="0"/>
                        </a:rPr>
                        <a:t>1,8% (1чел.)</a:t>
                      </a:r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 Narrow" panose="020B0606020202030204" pitchFamily="34" charset="0"/>
                        </a:rPr>
                        <a:t>0</a:t>
                      </a:r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Проф.математика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Arial Narrow" panose="020B0606020202030204" pitchFamily="34" charset="0"/>
                        </a:rPr>
                        <a:t>20,3% (11чел.)</a:t>
                      </a:r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Arial Narrow" panose="020B0606020202030204" pitchFamily="34" charset="0"/>
                        </a:rPr>
                        <a:t>22,8% (13 чел.)</a:t>
                      </a:r>
                      <a:endParaRPr lang="ru-RU" b="1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1C488231-B20D-AFF1-14D6-A0A4FAF0DA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174" t="26083" r="12852" b="21367"/>
          <a:stretch/>
        </p:blipFill>
        <p:spPr>
          <a:xfrm>
            <a:off x="7444815" y="285728"/>
            <a:ext cx="1699185" cy="77552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2353793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142852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АКТИВНОСТЬ  ОО В ДНЕВНИК.РУ</a:t>
            </a:r>
          </a:p>
          <a:p>
            <a:pPr algn="ctr"/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86821253"/>
              </p:ext>
            </p:extLst>
          </p:nvPr>
        </p:nvGraphicFramePr>
        <p:xfrm>
          <a:off x="214282" y="642918"/>
          <a:ext cx="8715432" cy="61560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9446"/>
                <a:gridCol w="691128"/>
                <a:gridCol w="984000"/>
                <a:gridCol w="562286"/>
                <a:gridCol w="702857"/>
                <a:gridCol w="984000"/>
                <a:gridCol w="562286"/>
                <a:gridCol w="702857"/>
                <a:gridCol w="984000"/>
                <a:gridCol w="632572"/>
              </a:tblGrid>
              <a:tr h="322671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Пользователи</a:t>
                      </a:r>
                      <a:endParaRPr lang="ru-RU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93753">
                <a:tc rowSpan="2">
                  <a:txBody>
                    <a:bodyPr/>
                    <a:lstStyle/>
                    <a:p>
                      <a:r>
                        <a:rPr lang="ru-RU" sz="1200" b="1" dirty="0" smtClean="0"/>
                        <a:t>Наименование ОО</a:t>
                      </a:r>
                      <a:endParaRPr lang="ru-RU" sz="1200" b="1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Сотрудники</a:t>
                      </a:r>
                      <a:endParaRPr lang="ru-RU" sz="14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%</a:t>
                      </a:r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Ученики</a:t>
                      </a:r>
                      <a:endParaRPr lang="ru-RU" sz="14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%</a:t>
                      </a:r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Родители</a:t>
                      </a:r>
                      <a:endParaRPr lang="ru-RU" sz="14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r>
                        <a:rPr lang="ru-RU" dirty="0" smtClean="0"/>
                        <a:t>%</a:t>
                      </a:r>
                      <a:endParaRPr lang="ru-RU" dirty="0"/>
                    </a:p>
                  </a:txBody>
                  <a:tcPr/>
                </a:tc>
              </a:tr>
              <a:tr h="49938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всего</a:t>
                      </a:r>
                      <a:endParaRPr lang="ru-RU" sz="14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активные</a:t>
                      </a:r>
                      <a:endParaRPr lang="ru-RU" sz="14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всего</a:t>
                      </a:r>
                      <a:endParaRPr lang="ru-RU" sz="14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активные</a:t>
                      </a:r>
                      <a:endParaRPr lang="ru-RU" sz="14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всего</a:t>
                      </a:r>
                      <a:endParaRPr lang="ru-RU" sz="14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активные</a:t>
                      </a:r>
                      <a:endParaRPr lang="ru-RU" sz="14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40630"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МКОУ «</a:t>
                      </a:r>
                      <a:r>
                        <a:rPr lang="ru-RU" sz="1200" b="1" dirty="0" err="1" smtClean="0"/>
                        <a:t>Алмалинская</a:t>
                      </a:r>
                      <a:r>
                        <a:rPr lang="ru-RU" sz="1200" b="1" dirty="0" smtClean="0"/>
                        <a:t> СОШ»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27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27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100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283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283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100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149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75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50,3</a:t>
                      </a:r>
                      <a:endParaRPr lang="ru-RU" sz="1400" dirty="0"/>
                    </a:p>
                  </a:txBody>
                  <a:tcPr/>
                </a:tc>
              </a:tr>
              <a:tr h="440630"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МКОУ «</a:t>
                      </a:r>
                      <a:r>
                        <a:rPr lang="ru-RU" sz="1200" b="1" dirty="0" err="1" smtClean="0"/>
                        <a:t>Аджидадинская</a:t>
                      </a:r>
                      <a:r>
                        <a:rPr lang="ru-RU" sz="1200" b="1" dirty="0" smtClean="0"/>
                        <a:t> СОШ»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21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21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100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207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207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100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109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68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62,3</a:t>
                      </a:r>
                      <a:endParaRPr lang="ru-RU" sz="1400" dirty="0"/>
                    </a:p>
                  </a:txBody>
                  <a:tcPr/>
                </a:tc>
              </a:tr>
              <a:tr h="616882"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МКОУ «</a:t>
                      </a:r>
                      <a:r>
                        <a:rPr lang="ru-RU" sz="1200" b="1" dirty="0" err="1" smtClean="0"/>
                        <a:t>Коркмаскалинская</a:t>
                      </a:r>
                      <a:r>
                        <a:rPr lang="ru-RU" sz="1200" b="1" dirty="0" smtClean="0"/>
                        <a:t> СОШ»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75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62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82,6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1118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1115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99,7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828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589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71</a:t>
                      </a:r>
                      <a:endParaRPr lang="ru-RU" sz="1400" dirty="0"/>
                    </a:p>
                  </a:txBody>
                  <a:tcPr/>
                </a:tc>
              </a:tr>
              <a:tr h="79313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/>
                        <a:t>МКОУ «</a:t>
                      </a:r>
                      <a:r>
                        <a:rPr lang="ru-RU" sz="1200" b="1" dirty="0" err="1" smtClean="0"/>
                        <a:t>Коркмаскалинская</a:t>
                      </a:r>
                      <a:r>
                        <a:rPr lang="ru-RU" sz="1200" b="1" dirty="0" smtClean="0"/>
                        <a:t> СОШ им.</a:t>
                      </a:r>
                      <a:r>
                        <a:rPr lang="ru-RU" sz="1200" b="1" baseline="0" dirty="0" smtClean="0"/>
                        <a:t> М.-З. </a:t>
                      </a:r>
                      <a:r>
                        <a:rPr lang="ru-RU" sz="1200" b="1" baseline="0" dirty="0" err="1" smtClean="0"/>
                        <a:t>Баймурзаева</a:t>
                      </a:r>
                      <a:r>
                        <a:rPr lang="ru-RU" sz="1200" b="1" dirty="0" smtClean="0"/>
                        <a:t>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49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47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96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758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756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99,7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490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452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92,2</a:t>
                      </a:r>
                      <a:endParaRPr lang="ru-RU" sz="1400" dirty="0"/>
                    </a:p>
                  </a:txBody>
                  <a:tcPr/>
                </a:tc>
              </a:tr>
              <a:tr h="440630"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МКОУ</a:t>
                      </a:r>
                      <a:r>
                        <a:rPr lang="ru-RU" sz="1200" b="1" baseline="0" dirty="0" smtClean="0"/>
                        <a:t> «Темиргоевская СОШ»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37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37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100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366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365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99,7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262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245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93,5</a:t>
                      </a:r>
                      <a:endParaRPr lang="ru-RU" sz="1400" dirty="0"/>
                    </a:p>
                  </a:txBody>
                  <a:tcPr/>
                </a:tc>
              </a:tr>
              <a:tr h="440630"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МКОУ «</a:t>
                      </a:r>
                      <a:r>
                        <a:rPr lang="ru-RU" sz="1200" b="1" dirty="0" err="1" smtClean="0"/>
                        <a:t>Тюбинская</a:t>
                      </a:r>
                      <a:r>
                        <a:rPr lang="ru-RU" sz="1200" b="1" dirty="0" smtClean="0"/>
                        <a:t> СОШ»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86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69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80,2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1259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1254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99,6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744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284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38</a:t>
                      </a:r>
                      <a:endParaRPr lang="ru-RU" sz="1400" dirty="0"/>
                    </a:p>
                  </a:txBody>
                  <a:tcPr/>
                </a:tc>
              </a:tr>
              <a:tr h="440630"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МКОУ «</a:t>
                      </a:r>
                      <a:r>
                        <a:rPr lang="ru-RU" sz="1200" b="1" dirty="0" err="1" smtClean="0"/>
                        <a:t>Учкентская</a:t>
                      </a:r>
                      <a:r>
                        <a:rPr lang="ru-RU" sz="1200" b="1" dirty="0" smtClean="0"/>
                        <a:t> СОШ»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57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38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67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684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679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99,2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471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338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71,7</a:t>
                      </a:r>
                      <a:endParaRPr lang="ru-RU" sz="1400" dirty="0"/>
                    </a:p>
                  </a:txBody>
                  <a:tcPr/>
                </a:tc>
              </a:tr>
              <a:tr h="616882"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МКОУ «</a:t>
                      </a:r>
                      <a:r>
                        <a:rPr lang="ru-RU" sz="1200" b="1" dirty="0" err="1" smtClean="0"/>
                        <a:t>Шамхалянгиюртовская</a:t>
                      </a:r>
                      <a:r>
                        <a:rPr lang="ru-RU" sz="1200" b="1" baseline="0" dirty="0" smtClean="0"/>
                        <a:t> СОШ»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100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144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143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99,7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92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68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73,9</a:t>
                      </a:r>
                      <a:endParaRPr lang="ru-RU" sz="1400" dirty="0"/>
                    </a:p>
                  </a:txBody>
                  <a:tcPr/>
                </a:tc>
              </a:tr>
              <a:tr h="440630"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МКОУ</a:t>
                      </a:r>
                      <a:r>
                        <a:rPr lang="ru-RU" sz="1200" b="1" baseline="0" dirty="0" smtClean="0"/>
                        <a:t> «</a:t>
                      </a:r>
                      <a:r>
                        <a:rPr lang="ru-RU" sz="1200" b="1" baseline="0" dirty="0" err="1" smtClean="0"/>
                        <a:t>Дахадаевская</a:t>
                      </a:r>
                      <a:r>
                        <a:rPr lang="ru-RU" sz="1200" b="1" baseline="0" dirty="0" smtClean="0"/>
                        <a:t> ООШ»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4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4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100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9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9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100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7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7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100</a:t>
                      </a:r>
                      <a:endParaRPr lang="ru-RU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1C488231-B20D-AFF1-14D6-A0A4FAF0DA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174" t="26083" r="12852" b="21367"/>
          <a:stretch/>
        </p:blipFill>
        <p:spPr>
          <a:xfrm>
            <a:off x="7215206" y="0"/>
            <a:ext cx="1699185" cy="775521"/>
          </a:xfrm>
          <a:prstGeom prst="rect">
            <a:avLst/>
          </a:prstGeom>
        </p:spPr>
      </p:pic>
      <p:sp>
        <p:nvSpPr>
          <p:cNvPr id="7" name="Овал 6"/>
          <p:cNvSpPr/>
          <p:nvPr/>
        </p:nvSpPr>
        <p:spPr>
          <a:xfrm>
            <a:off x="3714744" y="5176658"/>
            <a:ext cx="571504" cy="42862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8275858" y="4748030"/>
            <a:ext cx="571504" cy="42862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8936</TotalTime>
  <Words>4604</Words>
  <Application>Microsoft Office PowerPoint</Application>
  <PresentationFormat>Экран (4:3)</PresentationFormat>
  <Paragraphs>2116</Paragraphs>
  <Slides>50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50</vt:i4>
      </vt:variant>
    </vt:vector>
  </HeadingPairs>
  <TitlesOfParts>
    <vt:vector size="51" baseType="lpstr">
      <vt:lpstr>Воздушный 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..\lv_0_20230829083431.mp4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Lenovo</dc:creator>
  <cp:lastModifiedBy>Пользователь Asus</cp:lastModifiedBy>
  <cp:revision>281</cp:revision>
  <dcterms:created xsi:type="dcterms:W3CDTF">2023-07-14T19:56:54Z</dcterms:created>
  <dcterms:modified xsi:type="dcterms:W3CDTF">2023-09-14T07:09:11Z</dcterms:modified>
</cp:coreProperties>
</file>