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579" r:id="rId2"/>
    <p:sldId id="569" r:id="rId3"/>
    <p:sldId id="582" r:id="rId4"/>
    <p:sldId id="580" r:id="rId5"/>
    <p:sldId id="585" r:id="rId6"/>
    <p:sldId id="586" r:id="rId7"/>
    <p:sldId id="587" r:id="rId8"/>
    <p:sldId id="581" r:id="rId9"/>
    <p:sldId id="588" r:id="rId10"/>
    <p:sldId id="589" r:id="rId11"/>
  </p:sldIdLst>
  <p:sldSz cx="12192000" cy="6858000"/>
  <p:notesSz cx="12192000" cy="6858000"/>
  <p:embeddedFontLst>
    <p:embeddedFont>
      <p:font typeface="Tahoma" panose="020B0604030504040204" pitchFamily="3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 marR="0" lvl="0" algn="l">
      <a:lnSpc>
        <a:spcPct val="100000"/>
      </a:lnSpc>
      <a:spcBef>
        <a:spcPts val="0"/>
      </a:spcBef>
      <a:spcAft>
        <a:spcPts val="0"/>
      </a:spcAft>
    </a:defPPr>
    <a:lvl1pPr marR="0" lv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1pPr>
    <a:lvl2pPr marR="0" lvl="1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2pPr>
    <a:lvl3pPr marR="0" lvl="2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3pPr>
    <a:lvl4pPr marR="0" lvl="3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4pPr>
    <a:lvl5pPr marR="0" lvl="4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5pPr>
    <a:lvl6pPr marR="0" lvl="5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6pPr>
    <a:lvl7pPr marR="0" lvl="6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7pPr>
    <a:lvl8pPr marR="0" lvl="7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8pPr>
    <a:lvl9pPr marR="0" lvl="8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130" autoAdjust="0"/>
  </p:normalViewPr>
  <p:slideViewPr>
    <p:cSldViewPr snapToGrid="0">
      <p:cViewPr varScale="1">
        <p:scale>
          <a:sx n="82" d="100"/>
          <a:sy n="82" d="100"/>
        </p:scale>
        <p:origin x="159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7C429-DCAC-4460-80E4-39BE773A4D88}" type="datetimeFigureOut">
              <a:rPr lang="ru-RU" smtClean="0"/>
              <a:t>24.08.2023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403C9E-EC40-4F74-80A0-09FC9C6E40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902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03C9E-EC40-4F74-80A0-09FC9C6E400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758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03C9E-EC40-4F74-80A0-09FC9C6E400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100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03C9E-EC40-4F74-80A0-09FC9C6E400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781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03C9E-EC40-4F74-80A0-09FC9C6E400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265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Титульный слайд 1" userDrawn="1">
  <p:cSld name="Титульный слайд 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8" name="Google Shape;48;p4"/>
          <p:cNvSpPr txBox="1">
            <a:spLocks noGrp="1"/>
          </p:cNvSpPr>
          <p:nvPr>
            <p:ph type="ctrTitle"/>
          </p:nvPr>
        </p:nvSpPr>
        <p:spPr bwMode="auto">
          <a:xfrm>
            <a:off x="914400" y="2125980"/>
            <a:ext cx="10363200" cy="144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9" name="Google Shape;49;p4"/>
          <p:cNvSpPr txBox="1">
            <a:spLocks noGrp="1"/>
          </p:cNvSpPr>
          <p:nvPr>
            <p:ph type="subTitle" idx="1"/>
          </p:nvPr>
        </p:nvSpPr>
        <p:spPr bwMode="auto">
          <a:xfrm>
            <a:off x="1828800" y="3840480"/>
            <a:ext cx="8534400" cy="17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ftr" idx="11"/>
          </p:nvPr>
        </p:nvSpPr>
        <p:spPr bwMode="auto">
          <a:xfrm>
            <a:off x="4145280" y="6377940"/>
            <a:ext cx="39015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dt" idx="10"/>
          </p:nvPr>
        </p:nvSpPr>
        <p:spPr bwMode="auto">
          <a:xfrm>
            <a:off x="609600" y="6377940"/>
            <a:ext cx="28041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52" name="Google Shape;52;p4"/>
          <p:cNvSpPr txBox="1">
            <a:spLocks noGrp="1"/>
          </p:cNvSpPr>
          <p:nvPr>
            <p:ph type="sldNum" idx="12"/>
          </p:nvPr>
        </p:nvSpPr>
        <p:spPr bwMode="auto">
          <a:xfrm>
            <a:off x="8778240" y="6377940"/>
            <a:ext cx="28041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Заголовок раздела" type="secHead" userDrawn="1">
  <p:cSld name="SECTION_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6" name="Google Shape;56;p6"/>
          <p:cNvSpPr txBox="1"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6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7" name="Google Shape;57;p6"/>
          <p:cNvSpPr txBox="1"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58" name="Google Shape;58;p6"/>
          <p:cNvSpPr txBox="1">
            <a:spLocks noGrp="1"/>
          </p:cNvSpPr>
          <p:nvPr>
            <p:ph type="dt" idx="10"/>
          </p:nvPr>
        </p:nvSpPr>
        <p:spPr bwMode="auto">
          <a:xfrm>
            <a:off x="431799" y="6492874"/>
            <a:ext cx="1368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59" name="Google Shape;59;p6"/>
          <p:cNvSpPr txBox="1">
            <a:spLocks noGrp="1"/>
          </p:cNvSpPr>
          <p:nvPr>
            <p:ph type="ftr" idx="11"/>
          </p:nvPr>
        </p:nvSpPr>
        <p:spPr bwMode="auto">
          <a:xfrm>
            <a:off x="3454399" y="6470649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60" name="Google Shape;60;p6"/>
          <p:cNvSpPr txBox="1">
            <a:spLocks noGrp="1"/>
          </p:cNvSpPr>
          <p:nvPr>
            <p:ph type="sldNum" idx="12"/>
          </p:nvPr>
        </p:nvSpPr>
        <p:spPr bwMode="auto">
          <a:xfrm>
            <a:off x="9070350" y="64706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Два объекта" type="twoObj" userDrawn="1">
  <p:cSld name="TWO_OBJECTS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2" name="Google Shape;62;p7"/>
          <p:cNvSpPr txBox="1">
            <a:spLocks noGrp="1"/>
          </p:cNvSpPr>
          <p:nvPr>
            <p:ph type="title"/>
          </p:nvPr>
        </p:nvSpPr>
        <p:spPr bwMode="auto">
          <a:xfrm>
            <a:off x="2228763" y="459538"/>
            <a:ext cx="9157500" cy="8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body" idx="1"/>
          </p:nvPr>
        </p:nvSpPr>
        <p:spPr bwMode="auto"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body" idx="2"/>
          </p:nvPr>
        </p:nvSpPr>
        <p:spPr bwMode="auto"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dt" idx="10"/>
          </p:nvPr>
        </p:nvSpPr>
        <p:spPr bwMode="auto">
          <a:xfrm>
            <a:off x="431799" y="6492874"/>
            <a:ext cx="1368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66" name="Google Shape;66;p7"/>
          <p:cNvSpPr txBox="1">
            <a:spLocks noGrp="1"/>
          </p:cNvSpPr>
          <p:nvPr>
            <p:ph type="ftr" idx="11"/>
          </p:nvPr>
        </p:nvSpPr>
        <p:spPr bwMode="auto">
          <a:xfrm>
            <a:off x="3454399" y="6470649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sldNum" idx="12"/>
          </p:nvPr>
        </p:nvSpPr>
        <p:spPr bwMode="auto">
          <a:xfrm>
            <a:off x="9070350" y="64706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Объект с подписью" type="objTx" userDrawn="1">
  <p:cSld name="OBJECT_WITH_CAPTION_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 txBox="1">
            <a:spLocks noGrp="1"/>
          </p:cNvSpPr>
          <p:nvPr>
            <p:ph type="title"/>
          </p:nvPr>
        </p:nvSpPr>
        <p:spPr bwMode="auto">
          <a:xfrm>
            <a:off x="839787" y="174085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79" name="Google Shape;79;p9"/>
          <p:cNvSpPr txBox="1">
            <a:spLocks noGrp="1"/>
          </p:cNvSpPr>
          <p:nvPr>
            <p:ph type="body" idx="1"/>
          </p:nvPr>
        </p:nvSpPr>
        <p:spPr bwMode="auto"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79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pPr>
              <a:defRPr/>
            </a:pPr>
            <a:endParaRPr/>
          </a:p>
        </p:txBody>
      </p:sp>
      <p:sp>
        <p:nvSpPr>
          <p:cNvPr id="80" name="Google Shape;80;p9"/>
          <p:cNvSpPr txBox="1">
            <a:spLocks noGrp="1"/>
          </p:cNvSpPr>
          <p:nvPr>
            <p:ph type="body" idx="2"/>
          </p:nvPr>
        </p:nvSpPr>
        <p:spPr bwMode="auto">
          <a:xfrm>
            <a:off x="839788" y="3341050"/>
            <a:ext cx="3932100" cy="25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>
              <a:defRPr/>
            </a:pPr>
            <a:endParaRPr/>
          </a:p>
        </p:txBody>
      </p:sp>
      <p:sp>
        <p:nvSpPr>
          <p:cNvPr id="81" name="Google Shape;81;p9"/>
          <p:cNvSpPr txBox="1">
            <a:spLocks noGrp="1"/>
          </p:cNvSpPr>
          <p:nvPr>
            <p:ph type="dt" idx="10"/>
          </p:nvPr>
        </p:nvSpPr>
        <p:spPr bwMode="auto">
          <a:xfrm>
            <a:off x="431799" y="6492874"/>
            <a:ext cx="1368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82" name="Google Shape;82;p9"/>
          <p:cNvSpPr txBox="1">
            <a:spLocks noGrp="1"/>
          </p:cNvSpPr>
          <p:nvPr>
            <p:ph type="ftr" idx="11"/>
          </p:nvPr>
        </p:nvSpPr>
        <p:spPr bwMode="auto">
          <a:xfrm>
            <a:off x="3454399" y="6470649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83" name="Google Shape;83;p9"/>
          <p:cNvSpPr txBox="1">
            <a:spLocks noGrp="1"/>
          </p:cNvSpPr>
          <p:nvPr>
            <p:ph type="sldNum" idx="12"/>
          </p:nvPr>
        </p:nvSpPr>
        <p:spPr bwMode="auto">
          <a:xfrm>
            <a:off x="9070350" y="64706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Рисунок с подписью" type="picTx" userDrawn="1">
  <p:cSld name="PICTURE_WITH_CAPTION_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5" name="Google Shape;85;p10"/>
          <p:cNvSpPr txBox="1">
            <a:spLocks noGrp="1"/>
          </p:cNvSpPr>
          <p:nvPr>
            <p:ph type="title"/>
          </p:nvPr>
        </p:nvSpPr>
        <p:spPr bwMode="auto">
          <a:xfrm>
            <a:off x="839787" y="174085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86" name="Google Shape;86;p10"/>
          <p:cNvSpPr>
            <a:spLocks noGrp="1"/>
          </p:cNvSpPr>
          <p:nvPr>
            <p:ph type="pic" idx="2"/>
          </p:nvPr>
        </p:nvSpPr>
        <p:spPr bwMode="auto"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87" name="Google Shape;87;p10"/>
          <p:cNvSpPr txBox="1">
            <a:spLocks noGrp="1"/>
          </p:cNvSpPr>
          <p:nvPr>
            <p:ph type="body" idx="1"/>
          </p:nvPr>
        </p:nvSpPr>
        <p:spPr bwMode="auto">
          <a:xfrm>
            <a:off x="839787" y="3341050"/>
            <a:ext cx="3932100" cy="25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>
              <a:defRPr/>
            </a:pPr>
            <a:endParaRPr/>
          </a:p>
        </p:txBody>
      </p:sp>
      <p:sp>
        <p:nvSpPr>
          <p:cNvPr id="88" name="Google Shape;88;p10"/>
          <p:cNvSpPr txBox="1">
            <a:spLocks noGrp="1"/>
          </p:cNvSpPr>
          <p:nvPr>
            <p:ph type="dt" idx="10"/>
          </p:nvPr>
        </p:nvSpPr>
        <p:spPr bwMode="auto">
          <a:xfrm>
            <a:off x="431799" y="6492874"/>
            <a:ext cx="1368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89" name="Google Shape;89;p10"/>
          <p:cNvSpPr txBox="1">
            <a:spLocks noGrp="1"/>
          </p:cNvSpPr>
          <p:nvPr>
            <p:ph type="ftr" idx="11"/>
          </p:nvPr>
        </p:nvSpPr>
        <p:spPr bwMode="auto">
          <a:xfrm>
            <a:off x="3454399" y="6470649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90" name="Google Shape;90;p10"/>
          <p:cNvSpPr txBox="1">
            <a:spLocks noGrp="1"/>
          </p:cNvSpPr>
          <p:nvPr>
            <p:ph type="sldNum" idx="12"/>
          </p:nvPr>
        </p:nvSpPr>
        <p:spPr bwMode="auto">
          <a:xfrm>
            <a:off x="9070350" y="64706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Заголовок и вертикальный текст" type="vertTx" userDrawn="1">
  <p:cSld name="VERTICAL_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" name="Google Shape;92;p11"/>
          <p:cNvSpPr txBox="1">
            <a:spLocks noGrp="1"/>
          </p:cNvSpPr>
          <p:nvPr>
            <p:ph type="title"/>
          </p:nvPr>
        </p:nvSpPr>
        <p:spPr bwMode="auto">
          <a:xfrm>
            <a:off x="2228763" y="459538"/>
            <a:ext cx="9157500" cy="8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93" name="Google Shape;93;p11"/>
          <p:cNvSpPr txBox="1">
            <a:spLocks noGrp="1"/>
          </p:cNvSpPr>
          <p:nvPr>
            <p:ph type="body" idx="1"/>
          </p:nvPr>
        </p:nvSpPr>
        <p:spPr bwMode="auto"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94" name="Google Shape;94;p11"/>
          <p:cNvSpPr txBox="1">
            <a:spLocks noGrp="1"/>
          </p:cNvSpPr>
          <p:nvPr>
            <p:ph type="dt" idx="10"/>
          </p:nvPr>
        </p:nvSpPr>
        <p:spPr bwMode="auto">
          <a:xfrm>
            <a:off x="431799" y="6492874"/>
            <a:ext cx="1368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95" name="Google Shape;95;p11"/>
          <p:cNvSpPr txBox="1">
            <a:spLocks noGrp="1"/>
          </p:cNvSpPr>
          <p:nvPr>
            <p:ph type="ftr" idx="11"/>
          </p:nvPr>
        </p:nvSpPr>
        <p:spPr bwMode="auto">
          <a:xfrm>
            <a:off x="3454399" y="6470649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96" name="Google Shape;96;p11"/>
          <p:cNvSpPr txBox="1">
            <a:spLocks noGrp="1"/>
          </p:cNvSpPr>
          <p:nvPr>
            <p:ph type="sldNum" idx="12"/>
          </p:nvPr>
        </p:nvSpPr>
        <p:spPr bwMode="auto">
          <a:xfrm>
            <a:off x="9070350" y="64706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Вертикальный заголовок и текст" type="vertTitleAndTx" userDrawn="1">
  <p:cSld name="VERTICAL_TITLE_AND_VERTICAL_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8" name="Google Shape;98;p12"/>
          <p:cNvSpPr txBox="1">
            <a:spLocks noGrp="1"/>
          </p:cNvSpPr>
          <p:nvPr>
            <p:ph type="title"/>
          </p:nvPr>
        </p:nvSpPr>
        <p:spPr bwMode="auto"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99" name="Google Shape;99;p12"/>
          <p:cNvSpPr txBox="1">
            <a:spLocks noGrp="1"/>
          </p:cNvSpPr>
          <p:nvPr>
            <p:ph type="body" idx="1"/>
          </p:nvPr>
        </p:nvSpPr>
        <p:spPr bwMode="auto">
          <a:xfrm rot="5400000">
            <a:off x="2359800" y="-35701"/>
            <a:ext cx="46911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00" name="Google Shape;100;p12"/>
          <p:cNvSpPr txBox="1">
            <a:spLocks noGrp="1"/>
          </p:cNvSpPr>
          <p:nvPr>
            <p:ph type="dt" idx="10"/>
          </p:nvPr>
        </p:nvSpPr>
        <p:spPr bwMode="auto">
          <a:xfrm>
            <a:off x="431799" y="6492874"/>
            <a:ext cx="1368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01" name="Google Shape;101;p12"/>
          <p:cNvSpPr txBox="1">
            <a:spLocks noGrp="1"/>
          </p:cNvSpPr>
          <p:nvPr>
            <p:ph type="ftr" idx="11"/>
          </p:nvPr>
        </p:nvSpPr>
        <p:spPr bwMode="auto">
          <a:xfrm>
            <a:off x="3454399" y="6470649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02" name="Google Shape;102;p12"/>
          <p:cNvSpPr txBox="1">
            <a:spLocks noGrp="1"/>
          </p:cNvSpPr>
          <p:nvPr>
            <p:ph type="sldNum" idx="12"/>
          </p:nvPr>
        </p:nvSpPr>
        <p:spPr bwMode="auto">
          <a:xfrm>
            <a:off x="9070350" y="64706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Пустой слайд 2" userDrawn="1">
  <p:cSld name="Пустой слайд 2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8" name="Google Shape;118;p14"/>
          <p:cNvSpPr txBox="1">
            <a:spLocks noGrp="1"/>
          </p:cNvSpPr>
          <p:nvPr>
            <p:ph type="ftr" idx="11"/>
          </p:nvPr>
        </p:nvSpPr>
        <p:spPr bwMode="auto">
          <a:xfrm>
            <a:off x="4145280" y="6377940"/>
            <a:ext cx="39015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19" name="Google Shape;119;p14"/>
          <p:cNvSpPr txBox="1">
            <a:spLocks noGrp="1"/>
          </p:cNvSpPr>
          <p:nvPr>
            <p:ph type="dt" idx="10"/>
          </p:nvPr>
        </p:nvSpPr>
        <p:spPr bwMode="auto">
          <a:xfrm>
            <a:off x="609600" y="6377940"/>
            <a:ext cx="28041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0" name="Google Shape;120;p14"/>
          <p:cNvSpPr txBox="1">
            <a:spLocks noGrp="1"/>
          </p:cNvSpPr>
          <p:nvPr>
            <p:ph type="sldNum" idx="12"/>
          </p:nvPr>
        </p:nvSpPr>
        <p:spPr bwMode="auto">
          <a:xfrm>
            <a:off x="8778240" y="6377940"/>
            <a:ext cx="28041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Title and Content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1" name="Google Shape;131;p17"/>
          <p:cNvSpPr txBox="1">
            <a:spLocks noGrp="1"/>
          </p:cNvSpPr>
          <p:nvPr>
            <p:ph type="title"/>
          </p:nvPr>
        </p:nvSpPr>
        <p:spPr bwMode="auto">
          <a:xfrm>
            <a:off x="3254121" y="136397"/>
            <a:ext cx="3424553" cy="299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200"/>
              <a:buNone/>
              <a:defRPr sz="1800" b="0" i="0">
                <a:solidFill>
                  <a:srgbClr val="004A95"/>
                </a:solidFill>
                <a:latin typeface="Calibri"/>
                <a:ea typeface="Calibri"/>
                <a:cs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32" name="Google Shape;132;p17"/>
          <p:cNvSpPr txBox="1">
            <a:spLocks noGrp="1"/>
          </p:cNvSpPr>
          <p:nvPr>
            <p:ph type="body" idx="1"/>
          </p:nvPr>
        </p:nvSpPr>
        <p:spPr bwMode="auto">
          <a:xfrm>
            <a:off x="609600" y="1577340"/>
            <a:ext cx="10972800" cy="4526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800"/>
              <a:buNone/>
              <a:defRPr/>
            </a:lvl1pPr>
            <a:lvl2pPr marL="914400" lvl="1" indent="-228600" algn="l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3pPr>
            <a:lvl4pPr marL="1828800" lvl="3" indent="-228600" algn="l"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4pPr>
            <a:lvl5pPr marL="2286000" lvl="4" indent="-228600" algn="l"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5pPr>
            <a:lvl6pPr marL="2743200" lvl="5" indent="-228600" algn="l"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6pPr>
            <a:lvl7pPr marL="3200400" lvl="6" indent="-228600" algn="l"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7pPr>
            <a:lvl8pPr marL="3657600" lvl="7" indent="-228600" algn="l"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8pPr>
            <a:lvl9pPr marL="4114800" lvl="8" indent="-228600" algn="l">
              <a:spcBef>
                <a:spcPts val="50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33" name="Google Shape;133;p17"/>
          <p:cNvSpPr txBox="1">
            <a:spLocks noGrp="1"/>
          </p:cNvSpPr>
          <p:nvPr>
            <p:ph type="ftr" idx="11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34" name="Google Shape;134;p17"/>
          <p:cNvSpPr txBox="1">
            <a:spLocks noGrp="1"/>
          </p:cNvSpPr>
          <p:nvPr>
            <p:ph type="dt" idx="10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35" name="Google Shape;135;p17"/>
          <p:cNvSpPr txBox="1">
            <a:spLocks noGrp="1"/>
          </p:cNvSpPr>
          <p:nvPr>
            <p:ph type="sldNum" idx="12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>
              <a:solidFill>
                <a:srgbClr val="B4C7E7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Blank" userDrawn="1">
  <p:cSld name="OBJECT_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7" name="Google Shape;137;p18"/>
          <p:cNvSpPr txBox="1">
            <a:spLocks noGrp="1"/>
          </p:cNvSpPr>
          <p:nvPr>
            <p:ph type="ftr" idx="11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38" name="Google Shape;138;p18"/>
          <p:cNvSpPr txBox="1">
            <a:spLocks noGrp="1"/>
          </p:cNvSpPr>
          <p:nvPr>
            <p:ph type="dt" idx="10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39" name="Google Shape;139;p18"/>
          <p:cNvSpPr txBox="1">
            <a:spLocks noGrp="1"/>
          </p:cNvSpPr>
          <p:nvPr>
            <p:ph type="sldNum" idx="12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>
              <a:solidFill>
                <a:srgbClr val="B4C7E7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Только заголовок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0" name="Google Shape;100;p12"/>
          <p:cNvSpPr txBox="1">
            <a:spLocks noGrp="1"/>
          </p:cNvSpPr>
          <p:nvPr>
            <p:ph type="title"/>
          </p:nvPr>
        </p:nvSpPr>
        <p:spPr bwMode="auto">
          <a:xfrm>
            <a:off x="2228764" y="459538"/>
            <a:ext cx="9157361" cy="890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01" name="Google Shape;101;p12"/>
          <p:cNvSpPr txBox="1">
            <a:spLocks noGrp="1"/>
          </p:cNvSpPr>
          <p:nvPr>
            <p:ph type="dt" idx="10"/>
          </p:nvPr>
        </p:nvSpPr>
        <p:spPr bwMode="auto">
          <a:xfrm>
            <a:off x="431801" y="6492874"/>
            <a:ext cx="136862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02" name="Google Shape;102;p12"/>
          <p:cNvSpPr txBox="1">
            <a:spLocks noGrp="1"/>
          </p:cNvSpPr>
          <p:nvPr>
            <p:ph type="ftr" idx="11"/>
          </p:nvPr>
        </p:nvSpPr>
        <p:spPr bwMode="auto">
          <a:xfrm>
            <a:off x="3454399" y="64706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03" name="Google Shape;103;p12"/>
          <p:cNvSpPr txBox="1">
            <a:spLocks noGrp="1"/>
          </p:cNvSpPr>
          <p:nvPr>
            <p:ph type="sldNum" idx="12"/>
          </p:nvPr>
        </p:nvSpPr>
        <p:spPr bwMode="auto">
          <a:xfrm>
            <a:off x="9070351" y="64706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4956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10" name="Google Shape;10;p1"/>
          <p:cNvGrpSpPr/>
          <p:nvPr/>
        </p:nvGrpSpPr>
        <p:grpSpPr bwMode="auto">
          <a:xfrm>
            <a:off x="2005357" y="6497999"/>
            <a:ext cx="10186640" cy="360000"/>
            <a:chOff x="2005357" y="6497999"/>
            <a:chExt cx="10186640" cy="360000"/>
          </a:xfrm>
        </p:grpSpPr>
        <p:sp>
          <p:nvSpPr>
            <p:cNvPr id="11" name="Google Shape;11;p1"/>
            <p:cNvSpPr/>
            <p:nvPr/>
          </p:nvSpPr>
          <p:spPr bwMode="auto">
            <a:xfrm rot="10800000">
              <a:off x="2158056" y="6497999"/>
              <a:ext cx="10033941" cy="360000"/>
            </a:xfrm>
            <a:prstGeom prst="flowChartProcess">
              <a:avLst/>
            </a:prstGeom>
            <a:solidFill>
              <a:srgbClr val="1E4E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defRPr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</a:endParaRPr>
            </a:p>
          </p:txBody>
        </p:sp>
        <p:sp>
          <p:nvSpPr>
            <p:cNvPr id="12" name="Google Shape;12;p1"/>
            <p:cNvSpPr/>
            <p:nvPr/>
          </p:nvSpPr>
          <p:spPr bwMode="auto">
            <a:xfrm rot="10800000">
              <a:off x="2005357" y="6497999"/>
              <a:ext cx="152699" cy="360000"/>
            </a:xfrm>
            <a:prstGeom prst="rtTriangle">
              <a:avLst/>
            </a:prstGeom>
            <a:solidFill>
              <a:srgbClr val="1E4E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defRPr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13" name="Google Shape;13;p1"/>
          <p:cNvSpPr/>
          <p:nvPr/>
        </p:nvSpPr>
        <p:spPr bwMode="auto">
          <a:xfrm>
            <a:off x="1" y="6498000"/>
            <a:ext cx="1800419" cy="360000"/>
          </a:xfrm>
          <a:prstGeom prst="flowChartProcess">
            <a:avLst/>
          </a:prstGeom>
          <a:solidFill>
            <a:srgbClr val="B4C7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4" name="Google Shape;14;p1"/>
          <p:cNvSpPr/>
          <p:nvPr/>
        </p:nvSpPr>
        <p:spPr bwMode="auto">
          <a:xfrm>
            <a:off x="1800421" y="6497999"/>
            <a:ext cx="152699" cy="360000"/>
          </a:xfrm>
          <a:prstGeom prst="rtTriangle">
            <a:avLst/>
          </a:prstGeom>
          <a:solidFill>
            <a:srgbClr val="B3C6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5" name="Google Shape;15;p1"/>
          <p:cNvSpPr txBox="1">
            <a:spLocks noGrp="1"/>
          </p:cNvSpPr>
          <p:nvPr>
            <p:ph type="title"/>
          </p:nvPr>
        </p:nvSpPr>
        <p:spPr bwMode="auto">
          <a:xfrm>
            <a:off x="2228763" y="459538"/>
            <a:ext cx="9157500" cy="8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1pPr>
            <a:lvl2pPr marL="914400" marR="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2pPr>
            <a:lvl3pPr marL="1371600" marR="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3pPr>
            <a:lvl4pPr marL="1828800" marR="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4pPr>
            <a:lvl5pPr marL="2286000" marR="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5pPr>
            <a:lvl6pPr marL="2743200" marR="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6pPr>
            <a:lvl7pPr marL="3200400" marR="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7pPr>
            <a:lvl8pPr marL="3657600" marR="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8pPr>
            <a:lvl9pPr marL="4114800" marR="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7" name="Google Shape;17;p1"/>
          <p:cNvSpPr txBox="1">
            <a:spLocks noGrp="1"/>
          </p:cNvSpPr>
          <p:nvPr>
            <p:ph type="sldNum" idx="12"/>
          </p:nvPr>
        </p:nvSpPr>
        <p:spPr bwMode="auto">
          <a:xfrm>
            <a:off x="9070350" y="64706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B4C7E7"/>
                </a:solidFill>
                <a:latin typeface="Calibri"/>
                <a:ea typeface="Calibri"/>
                <a:cs typeface="Calibri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8" name="Google Shape;18;p1"/>
          <p:cNvSpPr/>
          <p:nvPr/>
        </p:nvSpPr>
        <p:spPr bwMode="auto">
          <a:xfrm rot="10800000">
            <a:off x="1908682" y="-2"/>
            <a:ext cx="10283316" cy="360000"/>
          </a:xfrm>
          <a:prstGeom prst="flowChartProcess">
            <a:avLst/>
          </a:prstGeom>
          <a:solidFill>
            <a:srgbClr val="B3C6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9" name="Google Shape;19;p1"/>
          <p:cNvSpPr/>
          <p:nvPr/>
        </p:nvSpPr>
        <p:spPr bwMode="auto">
          <a:xfrm rot="10800000">
            <a:off x="1755982" y="-1"/>
            <a:ext cx="152699" cy="360000"/>
          </a:xfrm>
          <a:prstGeom prst="rtTriangle">
            <a:avLst/>
          </a:prstGeom>
          <a:solidFill>
            <a:srgbClr val="B3C6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0" name="Google Shape;20;p1"/>
          <p:cNvSpPr/>
          <p:nvPr/>
        </p:nvSpPr>
        <p:spPr bwMode="auto">
          <a:xfrm>
            <a:off x="0" y="0"/>
            <a:ext cx="1515982" cy="1490059"/>
          </a:xfrm>
          <a:prstGeom prst="flowChartProcess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1" name="Google Shape;21;p1"/>
          <p:cNvSpPr/>
          <p:nvPr/>
        </p:nvSpPr>
        <p:spPr bwMode="auto">
          <a:xfrm>
            <a:off x="1515982" y="-1"/>
            <a:ext cx="632700" cy="1490100"/>
          </a:xfrm>
          <a:prstGeom prst="rtTriangle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2" name="Google Shape;22;p1"/>
          <p:cNvPicPr/>
          <p:nvPr/>
        </p:nvPicPr>
        <p:blipFill>
          <a:blip r:embed="rId13">
            <a:alphaModFix/>
          </a:blip>
          <a:srcRect/>
          <a:stretch/>
        </p:blipFill>
        <p:spPr bwMode="auto">
          <a:xfrm>
            <a:off x="80212" y="97950"/>
            <a:ext cx="1294149" cy="1294149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3" r:id="rId2"/>
    <p:sldLayoutId id="2147483654" r:id="rId3"/>
    <p:sldLayoutId id="2147483656" r:id="rId4"/>
    <p:sldLayoutId id="2147483657" r:id="rId5"/>
    <p:sldLayoutId id="2147483658" r:id="rId6"/>
    <p:sldLayoutId id="2147483659" r:id="rId7"/>
    <p:sldLayoutId id="2147483661" r:id="rId8"/>
    <p:sldLayoutId id="2147483664" r:id="rId9"/>
    <p:sldLayoutId id="2147483665" r:id="rId10"/>
    <p:sldLayoutId id="2147483666" r:id="rId11"/>
  </p:sldLayoutIdLst>
  <p:hf sldNum="0" hdr="0" ftr="0" dt="0"/>
  <p:txStyles>
    <p:title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3782" t="14037" r="14650" b="13961"/>
          <a:stretch/>
        </p:blipFill>
        <p:spPr>
          <a:xfrm>
            <a:off x="1519512" y="417334"/>
            <a:ext cx="10672488" cy="603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47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399129" y="448537"/>
            <a:ext cx="9975751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БАЗОВЫЙ УРОВЕНЬ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6099" y="1642188"/>
            <a:ext cx="11521440" cy="4132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активизация профессионального самоопределения обучающихся и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карьерной грамотности (инструментальной стороны профессионального самоопределения).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endPara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базового уровня:</a:t>
            </a:r>
            <a:endParaRPr lang="ru-RU" sz="18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организация и систематизация первичной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помощи;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развитие представлений обучающихся о современном разнообразии профессий и специальностей, важности трудовой деятельности и выбора ее специфики, возможностях профессионального образования;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информирование обучающихся о содержании деятельности востребованных на рынке труда специалистов;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развитие мотивации обучающихся к профессиональному самоопределению;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диагностика склонностей обучающихся к профессиональным направлениям.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21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228764" y="425102"/>
            <a:ext cx="9157361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ОРГАНИЗАЦИОННЫЕ И МЕТОДИЧЕСКИЕ УСЛОВИЯ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96001" y="4618774"/>
            <a:ext cx="5805268" cy="167302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создать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с учетом возрастных и индивидуальных особенностей обучающихся, входящих в учебные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группы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10486" y="1385856"/>
            <a:ext cx="6133514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назначить ответственного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профориентации / школьного координатора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49416" y="2318802"/>
            <a:ext cx="6893170" cy="88267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определить ответственных специалистов по организации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35016" y="3379685"/>
            <a:ext cx="9195582" cy="8826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специалисту – пройти инструктаж по организации и проведению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менее 6 академических часов);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5421" y="4618774"/>
            <a:ext cx="5528603" cy="167302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сформировать учебные группы, определив количество участников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мероприятий из числа обучающихся 6-11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классов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5613009" y="2216853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5645835" y="3248766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209779" y="4314621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8314006" y="4303470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149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89640" y="448537"/>
            <a:ext cx="9975751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ФОРМАТЫ ПРОФОРИЕНТАЦИОННОЙ РАБОТЫ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749224" y="3754745"/>
            <a:ext cx="3232637" cy="1717393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Взаимодействие с родителями/законными представителями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часа</a:t>
            </a: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роведение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родительского собрания: ознакомительного или итогового.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0277" y="1687032"/>
            <a:ext cx="2471006" cy="3465564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80000"/>
              </a:lnSpc>
              <a:buAutoNum type="arabicPeriod"/>
            </a:pP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Урочная 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часов)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 общеобразовательного цикла, включающие элемент значимости учебного предмета для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проф.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деят-ти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направленности в рамках учебного предмета «Технология».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34711" y="1576233"/>
            <a:ext cx="3099581" cy="4351961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Внеурочная деятельность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(34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</a:t>
            </a: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профориентационная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онлайн-диагностика (1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урок с разбором результатов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диагностики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мероприятия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выбор: 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проектная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деят-ть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профориентационные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программы; классные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часы,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беседы, дискуссии, мастер-классы, коммуникативные и деловые игры, консультации педагога и психолога, моделирующие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проф.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пробы в онлайн-формате и др.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0714" y="1616089"/>
            <a:ext cx="2462087" cy="3687163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Воспитательная работа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часов</a:t>
            </a: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профессиональные пробы на базе площадки;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экскурсии на производство;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экскурсии и посещение лекций в образовательных организациях СПО и ВО;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конкурсы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направленности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749225" y="1590505"/>
            <a:ext cx="3232637" cy="1914370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Дополнительное образование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часа</a:t>
            </a: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посещение занятий в рамках ДО с учетом склонностей и образовательных потребностей.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32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57258" y="328217"/>
            <a:ext cx="9975751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ОСНОВНОЙ УРОВЕНЬ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2877" y="2058464"/>
            <a:ext cx="11760591" cy="4573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основного уровня:</a:t>
            </a:r>
            <a:endParaRPr lang="ru-RU" sz="1800" dirty="0" smtClean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построение системы содействия профессиональному самоопределению обучающихся общеобразовательных организаций</a:t>
            </a: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систематизация и обогащение инструментами и практиками региональных моделей профессиональной ориентации обучающихся;</a:t>
            </a:r>
            <a:endParaRPr lang="ru-RU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разработка плана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для групп, обучающихся по возрастам (6-7, 8-9 и 10-11 классы), а также с обучающихся с ОВЗ по разным нозологиям и возрастам;</a:t>
            </a:r>
            <a:endParaRPr lang="ru-RU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выявление исходного уровня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внутренней и внешней сторон ГПС у обучающихся;</a:t>
            </a: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формирование индивидуальных рекомендаций для обучающихся по построению образовательно-профессиональной траектории</a:t>
            </a:r>
            <a:endParaRPr lang="ru-RU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информирование обучающихся о специфике рынка труда и системе профессионального образования </a:t>
            </a: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формирование у обучающихся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профориентационных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компетенций, необходимых для осуществления всех этапов карьерной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самонавигации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совершенствование проф. компетенций специалистов, ответственных за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профориентационную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работу в образовательной организации (педагогов-навигаторов) по формированию у учащихся осознанности и ГПС через прохождение программы ДПО (повышения квалификации);</a:t>
            </a:r>
            <a:endParaRPr lang="ru-RU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повышение активности и ответственности родителей в целях содействия обучающимся в формировании навыка осознанного выбора.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16248" y="1079248"/>
            <a:ext cx="9572478" cy="9787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готовности к профессиональному самоопределению (ГПС) обучающихся 6-11 классов общеобразовательных организаций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54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228764" y="425102"/>
            <a:ext cx="9157361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ОРГАНИЗАЦИОННЫЕ И МЕТОДИЧЕСКИЕ УСЛОВИЯ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99012" y="4618774"/>
            <a:ext cx="4229684" cy="186512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создать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с учетом возрастных и индивидуальных особенностей обучающихся, входящих в учебные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группы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10486" y="1385856"/>
            <a:ext cx="6133514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назначить ответственного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профориентации / школьного координатора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49416" y="2318802"/>
            <a:ext cx="6893170" cy="88267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определить ответственных специалистов по организации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35016" y="3379685"/>
            <a:ext cx="9195582" cy="8826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специалисту – пройти инструктаж по организации и проведению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менее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36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академических часов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5422" y="4618774"/>
            <a:ext cx="3378592" cy="186512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сформировать учебные группы, определив количество участников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мероприятий из числа обучающихся 6-11 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5613009" y="2216853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5645835" y="3248766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1735016" y="4312427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9781737" y="4303468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097217" y="4618774"/>
            <a:ext cx="3378592" cy="1274195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организовать использование специализированной Платформы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5613009" y="4303469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575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89640" y="448537"/>
            <a:ext cx="9975751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ФОРМАТЫ ПРОФОРИЕНТАЦИОННОЙ РАБОТЫ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749224" y="3754745"/>
            <a:ext cx="3232637" cy="1717393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Взаимодействие с родителями/законными представителями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2 часов)</a:t>
            </a: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роведение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родительского собрания: ознакомительного или итогового.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2250" y="1772093"/>
            <a:ext cx="2471006" cy="3465564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80000"/>
              </a:lnSpc>
              <a:buAutoNum type="arabicPeriod"/>
            </a:pP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Урочная 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9 часов)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 общеобразовательного цикла, включающие элемент значимости учебного предмета для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проф.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деят-ти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направленности в рамках учебного предмета «Технология».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71549" y="1313940"/>
            <a:ext cx="3099581" cy="5238357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Внеурочная деятельность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(34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</a:t>
            </a: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диагностический конструктор (2 этапа):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варианты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профориентационных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онлайн-диагностик, исходя из потребностей обучающихся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урок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урок «Россия – мои горизонты»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рефлексивный урок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мероприятия на выбор: проектная деятельность;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профориентационные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программы внеурочной деятельности; онлайн-уроки «Шоу профессий»;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доп.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профориентационные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72547" y="1313940"/>
            <a:ext cx="2475260" cy="4795159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Воспитательная работа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12 </a:t>
            </a:r>
            <a:r>
              <a:rPr lang="ru-RU" sz="1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часов</a:t>
            </a: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посещение выставки «Лаборатория будущего»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профессиональные пробы на базе площадки или на базе Платформы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(6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часов);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мероприятия на выбор: экскурсии в образовательные организации ВО или СПО; экскурсии на производство; конкурсы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направленности; образовательные выставки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749225" y="1590505"/>
            <a:ext cx="3232637" cy="1914370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Дополнительное образование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3 часов) 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посещение занятий в рамках ДО с учетом склонностей и образовательных потребностей.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3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385062" y="487545"/>
            <a:ext cx="7406053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ПРОДВИНУТЫЙ УРОВЕНЬ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3802" y="2281786"/>
            <a:ext cx="3997860" cy="11327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ф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ормат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предпрофессиональных классов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48775" y="1920802"/>
            <a:ext cx="6696223" cy="422885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ключевые работодатели территориальной среды;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объединения специалистов в разных сферах;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кадровые агентства и негосударственные службы занятости и профориентации;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объединения волонтеров;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государственные и негосударственные организации из сферы культуры, физической культуры и спорта;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представители средств массовой информации, «лидеры мнений»;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другие субъекты экономической сферы, общественные объединения, некоммерческие организации.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52406" y="1378261"/>
            <a:ext cx="3688959" cy="437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участие партнеров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70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228764" y="425102"/>
            <a:ext cx="9157361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ОРГАНИЗАЦИОННЫЕ И МЕТОДИЧЕСКИЕ УСЛОВИЯ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99012" y="4618774"/>
            <a:ext cx="4229684" cy="186512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создать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с учетом возрастных и индивидуальных особенностей обучающихся, входящих в учебные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группы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412" y="1414266"/>
            <a:ext cx="6133514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назначить ответственного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профориентации/школьного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координатора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63484" y="2318802"/>
            <a:ext cx="6893170" cy="88267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определить ответственных специалистов по организации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40135" y="3508377"/>
            <a:ext cx="9195582" cy="8826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специалисту – пройти инструктаж по организации и проведению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менее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36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академических часов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5422" y="4618774"/>
            <a:ext cx="3378592" cy="186512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сформировать учебные группы, определив количество участников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мероприятий из числа обучающихся 6-11 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8018585" y="2033007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5645835" y="3248766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1969481" y="4408609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9781737" y="4391055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097217" y="4759687"/>
            <a:ext cx="3378592" cy="1274195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организовать использование специализированной Платформы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5643492" y="4391056"/>
            <a:ext cx="464234" cy="3371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07444" y="1546812"/>
            <a:ext cx="502733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заключить соглашение с партнерами</a:t>
            </a:r>
            <a:endParaRPr lang="ru-RU" sz="2400" dirty="0"/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6290568" y="1650787"/>
            <a:ext cx="464234" cy="2562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930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89640" y="192140"/>
            <a:ext cx="9975751" cy="890716"/>
          </a:xfrm>
        </p:spPr>
        <p:txBody>
          <a:bodyPr/>
          <a:lstStyle/>
          <a:p>
            <a:pPr lvl="0"/>
            <a:r>
              <a:rPr lang="ru-RU" b="1" dirty="0" smtClean="0">
                <a:solidFill>
                  <a:srgbClr val="1E4E7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ФОРМАТЫ ПРОФОРИЕНТАЦИОННОЙ РАБОТЫ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573526" y="2536368"/>
            <a:ext cx="3491865" cy="1938992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Взаимодействие с родителями/законными представителями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4 часов)</a:t>
            </a:r>
          </a:p>
          <a:p>
            <a:pPr algn="just"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Проведение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двух родительских собраний в год: ознакомительного и итогового (во II полугодии)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124" y="1590505"/>
            <a:ext cx="2471006" cy="3465564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80000"/>
              </a:lnSpc>
              <a:buAutoNum type="arabicPeriod"/>
            </a:pP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Урочная 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11 часов)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 общеобразовательного цикла, включающие элемент значимости учебного предмета для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проф.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деят-ти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направленности в рамках учебного предмета «Технология».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88019" y="1082856"/>
            <a:ext cx="3099581" cy="5459956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Внеурочная деятельность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(34 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диагностический конструктор (2 этапа):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варианты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профориентационных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онлайн-диагностик, исходя из потребностей обучающихся </a:t>
            </a: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(5 часов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урок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урок «Россия – мои горизонты»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рефлексивный урок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проектная деятельность </a:t>
            </a: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(16 часов); </a:t>
            </a:r>
            <a:endParaRPr lang="ru-RU" sz="1800" b="1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мероприятия на выбор: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профориентационные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программы внеурочной деятельности; онлайн-уроки «Шоу профессий»;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доп. </a:t>
            </a:r>
            <a:r>
              <a:rPr lang="ru-RU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профориентационные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42933" y="1082856"/>
            <a:ext cx="2475260" cy="3243965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Воспитательная работа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18 </a:t>
            </a:r>
            <a:r>
              <a:rPr lang="ru-RU" sz="1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часов</a:t>
            </a: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посещение выставки «Лаборатория будущего»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часа);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профессиональные пробы на базе площадки или на базе Платформы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(6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часов);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участие в конкурсах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направленности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(8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часов).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61902" y="4475360"/>
            <a:ext cx="2490861" cy="1914370"/>
          </a:xfrm>
          <a:prstGeom prst="rect">
            <a:avLst/>
          </a:prstGeom>
          <a:ln>
            <a:solidFill>
              <a:schemeClr val="tx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Дополнительное образование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3 часов) </a:t>
            </a:r>
          </a:p>
          <a:p>
            <a:pPr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посещение занятий в рамках ДО с учетом склонностей и образовательных потребностей.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3526" y="1083315"/>
            <a:ext cx="3491865" cy="1224951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sz="2000" b="1" i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Профобучение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 часов</a:t>
            </a: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 проф.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обучения по программам профессиональной подготовки.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3526" y="4634957"/>
            <a:ext cx="3438326" cy="147117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Профильные предпрофессиональные 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 самостоятельно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выбирает под запрос экономики профильность обучения в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классе.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71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КРИРО">
      <a:dk1>
        <a:srgbClr val="000000"/>
      </a:dk1>
      <a:lt1>
        <a:srgbClr val="FFFFFF"/>
      </a:lt1>
      <a:dk2>
        <a:srgbClr val="1E4E79"/>
      </a:dk2>
      <a:lt2>
        <a:srgbClr val="B3C6E7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1168</Words>
  <Application>Microsoft Office PowerPoint</Application>
  <PresentationFormat>Широкоэкранный</PresentationFormat>
  <Paragraphs>131</Paragraphs>
  <Slides>10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Tahoma</vt:lpstr>
      <vt:lpstr>Calibri</vt:lpstr>
      <vt:lpstr>Times New Roman</vt:lpstr>
      <vt:lpstr>Тема1</vt:lpstr>
      <vt:lpstr>Презентация PowerPoint</vt:lpstr>
      <vt:lpstr>БАЗОВЫЙ УРОВЕНЬ</vt:lpstr>
      <vt:lpstr>ОРГАНИЗАЦИОННЫЕ И МЕТОДИЧЕСКИЕ УСЛОВИЯ</vt:lpstr>
      <vt:lpstr>ФОРМАТЫ ПРОФОРИЕНТАЦИОННОЙ РАБОТЫ</vt:lpstr>
      <vt:lpstr>ОСНОВНОЙ УРОВЕНЬ</vt:lpstr>
      <vt:lpstr>ОРГАНИЗАЦИОННЫЕ И МЕТОДИЧЕСКИЕ УСЛОВИЯ</vt:lpstr>
      <vt:lpstr>ФОРМАТЫ ПРОФОРИЕНТАЦИОННОЙ РАБОТЫ</vt:lpstr>
      <vt:lpstr>ПРОДВИНУТЫЙ УРОВЕНЬ</vt:lpstr>
      <vt:lpstr>ОРГАНИЗАЦИОННЫЕ И МЕТОДИЧЕСКИЕ УСЛОВИЯ</vt:lpstr>
      <vt:lpstr>ФОРМАТЫ ПРОФОРИЕНТАЦИОННОЙ РАБОТЫ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УЧИТЕЛЬ БУДУЩЕГО ФОРМИРУЕТСЯ СЕГОДНЯ</dc:title>
  <dc:creator>Габова Марина Анатольевна</dc:creator>
  <cp:lastModifiedBy>Волкова Анжелика Васильевна</cp:lastModifiedBy>
  <cp:revision>55</cp:revision>
  <dcterms:modified xsi:type="dcterms:W3CDTF">2023-08-24T13:51:15Z</dcterms:modified>
</cp:coreProperties>
</file>