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64" r:id="rId3"/>
    <p:sldId id="257" r:id="rId4"/>
    <p:sldId id="266" r:id="rId5"/>
    <p:sldId id="263" r:id="rId6"/>
    <p:sldId id="262" r:id="rId7"/>
    <p:sldId id="258" r:id="rId8"/>
    <p:sldId id="267" r:id="rId9"/>
    <p:sldId id="259" r:id="rId10"/>
    <p:sldId id="268" r:id="rId11"/>
    <p:sldId id="260" r:id="rId12"/>
    <p:sldId id="265" r:id="rId13"/>
    <p:sldId id="261" r:id="rId14"/>
    <p:sldId id="269" r:id="rId15"/>
    <p:sldId id="270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DBED569-4797-4DF1-A0F4-6AAB3CD982D8}" styleName="Светлый стиль 3 -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0E3FDE45-AF77-4B5C-9715-49D594BDF05E}" styleName="Светлый стиль 1 - акцент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87276" autoAdjust="0"/>
  </p:normalViewPr>
  <p:slideViewPr>
    <p:cSldViewPr>
      <p:cViewPr varScale="1">
        <p:scale>
          <a:sx n="63" d="100"/>
          <a:sy n="63" d="100"/>
        </p:scale>
        <p:origin x="-159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8BBDBCFC-23D6-4F42-819A-4663C4E89EB5}" type="datetimeFigureOut">
              <a:rPr lang="ru-RU" smtClean="0"/>
              <a:pPr/>
              <a:t>26.09.2021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579004EF-8FD1-483F-A1ED-14DAC0857D2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BBDBCFC-23D6-4F42-819A-4663C4E89EB5}" type="datetimeFigureOut">
              <a:rPr lang="ru-RU" smtClean="0"/>
              <a:pPr/>
              <a:t>26.09.2021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79004EF-8FD1-483F-A1ED-14DAC0857D2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BBDBCFC-23D6-4F42-819A-4663C4E89EB5}" type="datetimeFigureOut">
              <a:rPr lang="ru-RU" smtClean="0"/>
              <a:pPr/>
              <a:t>26.09.2021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79004EF-8FD1-483F-A1ED-14DAC0857D2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BBDBCFC-23D6-4F42-819A-4663C4E89EB5}" type="datetimeFigureOut">
              <a:rPr lang="ru-RU" smtClean="0"/>
              <a:pPr/>
              <a:t>26.09.2021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79004EF-8FD1-483F-A1ED-14DAC0857D2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BBDBCFC-23D6-4F42-819A-4663C4E89EB5}" type="datetimeFigureOut">
              <a:rPr lang="ru-RU" smtClean="0"/>
              <a:pPr/>
              <a:t>26.09.2021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79004EF-8FD1-483F-A1ED-14DAC0857D2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BBDBCFC-23D6-4F42-819A-4663C4E89EB5}" type="datetimeFigureOut">
              <a:rPr lang="ru-RU" smtClean="0"/>
              <a:pPr/>
              <a:t>26.09.2021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79004EF-8FD1-483F-A1ED-14DAC0857D2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BBDBCFC-23D6-4F42-819A-4663C4E89EB5}" type="datetimeFigureOut">
              <a:rPr lang="ru-RU" smtClean="0"/>
              <a:pPr/>
              <a:t>26.09.2021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79004EF-8FD1-483F-A1ED-14DAC0857D2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8BBDBCFC-23D6-4F42-819A-4663C4E89EB5}" type="datetimeFigureOut">
              <a:rPr lang="ru-RU" smtClean="0"/>
              <a:pPr/>
              <a:t>26.09.2021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79004EF-8FD1-483F-A1ED-14DAC0857D2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8BBDBCFC-23D6-4F42-819A-4663C4E89EB5}" type="datetimeFigureOut">
              <a:rPr lang="ru-RU" smtClean="0"/>
              <a:pPr/>
              <a:t>26.09.2021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579004EF-8FD1-483F-A1ED-14DAC0857D2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BBDBCFC-23D6-4F42-819A-4663C4E89EB5}" type="datetimeFigureOut">
              <a:rPr lang="ru-RU" smtClean="0"/>
              <a:pPr/>
              <a:t>26.09.2021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79004EF-8FD1-483F-A1ED-14DAC0857D2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BBDBCFC-23D6-4F42-819A-4663C4E89EB5}" type="datetimeFigureOut">
              <a:rPr lang="ru-RU" smtClean="0"/>
              <a:pPr/>
              <a:t>26.09.2021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79004EF-8FD1-483F-A1ED-14DAC0857D2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8BBDBCFC-23D6-4F42-819A-4663C4E89EB5}" type="datetimeFigureOut">
              <a:rPr lang="ru-RU" smtClean="0"/>
              <a:pPr/>
              <a:t>26.09.2021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579004EF-8FD1-483F-A1ED-14DAC0857D2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consultant.ru/document/cons_doc_LAW_140174/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357166"/>
            <a:ext cx="7772400" cy="1285884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sz="2700" dirty="0" err="1" smtClean="0">
                <a:effectLst/>
                <a:latin typeface="Times New Roman" pitchFamily="18" charset="0"/>
                <a:cs typeface="Times New Roman" pitchFamily="18" charset="0"/>
              </a:rPr>
              <a:t>Кумторкалинский</a:t>
            </a:r>
            <a:r>
              <a:rPr lang="ru-RU" sz="2700" dirty="0" smtClean="0">
                <a:effectLst/>
                <a:latin typeface="Times New Roman" pitchFamily="18" charset="0"/>
                <a:cs typeface="Times New Roman" pitchFamily="18" charset="0"/>
              </a:rPr>
              <a:t> район</a:t>
            </a:r>
            <a:br>
              <a:rPr lang="ru-RU" sz="2700" dirty="0" smtClean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700" dirty="0" smtClean="0">
                <a:effectLst/>
                <a:latin typeface="Times New Roman" pitchFamily="18" charset="0"/>
                <a:cs typeface="Times New Roman" pitchFamily="18" charset="0"/>
              </a:rPr>
              <a:t>МКУ «</a:t>
            </a:r>
            <a:r>
              <a:rPr lang="ru-RU" sz="2700" dirty="0" err="1" smtClean="0">
                <a:effectLst/>
                <a:latin typeface="Times New Roman" pitchFamily="18" charset="0"/>
                <a:cs typeface="Times New Roman" pitchFamily="18" charset="0"/>
              </a:rPr>
              <a:t>Кумторкалинское</a:t>
            </a:r>
            <a:r>
              <a:rPr lang="ru-RU" sz="2700" dirty="0" smtClean="0">
                <a:effectLst/>
                <a:latin typeface="Times New Roman" pitchFamily="18" charset="0"/>
                <a:cs typeface="Times New Roman" pitchFamily="18" charset="0"/>
              </a:rPr>
              <a:t> УО»</a:t>
            </a:r>
            <a:r>
              <a:rPr lang="ru-RU" sz="3100" dirty="0" smtClean="0"/>
              <a:t/>
            </a:r>
            <a:br>
              <a:rPr lang="ru-RU" sz="3100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5800" y="1857364"/>
            <a:ext cx="7772400" cy="2953947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>Новые требования к рабочим программам учебных предметов</a:t>
            </a:r>
          </a:p>
          <a:p>
            <a:pPr algn="ctr"/>
            <a:r>
              <a:rPr lang="ru-RU" dirty="0" smtClean="0">
                <a:solidFill>
                  <a:schemeClr val="tx1"/>
                </a:solidFill>
              </a:rPr>
              <a:t>(приказ </a:t>
            </a:r>
            <a:r>
              <a:rPr lang="ru-RU" dirty="0" err="1" smtClean="0">
                <a:solidFill>
                  <a:schemeClr val="tx1"/>
                </a:solidFill>
              </a:rPr>
              <a:t>Минпросвещения</a:t>
            </a:r>
            <a:r>
              <a:rPr lang="ru-RU" dirty="0" smtClean="0">
                <a:solidFill>
                  <a:schemeClr val="tx1"/>
                </a:solidFill>
              </a:rPr>
              <a:t> России от 11.12.2020 года № 712 « О внесении изменений в некоторые ФГОС ОО по вопросам воспитания обучающихся»)</a:t>
            </a:r>
            <a:endParaRPr lang="ru-RU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 fontScale="32500" lnSpcReduction="20000"/>
          </a:bodyPr>
          <a:lstStyle/>
          <a:p>
            <a:pPr>
              <a:buNone/>
            </a:pPr>
            <a:r>
              <a:rPr lang="ru-RU" sz="4500" dirty="0" smtClean="0">
                <a:latin typeface="Times New Roman" pitchFamily="18" charset="0"/>
                <a:cs typeface="Times New Roman" pitchFamily="18" charset="0"/>
              </a:rPr>
              <a:t>Статья </a:t>
            </a:r>
            <a:r>
              <a:rPr lang="ru-RU" sz="4500" b="1" dirty="0" smtClean="0">
                <a:latin typeface="Times New Roman" pitchFamily="18" charset="0"/>
                <a:cs typeface="Times New Roman" pitchFamily="18" charset="0"/>
              </a:rPr>
              <a:t>12. Образовательные  программы</a:t>
            </a:r>
          </a:p>
          <a:p>
            <a:pPr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 </a:t>
            </a:r>
          </a:p>
          <a:p>
            <a:r>
              <a:rPr lang="ru-RU" sz="6200" dirty="0" smtClean="0">
                <a:latin typeface="Times New Roman" pitchFamily="18" charset="0"/>
                <a:cs typeface="Times New Roman" pitchFamily="18" charset="0"/>
              </a:rPr>
              <a:t>Образовательные программы определяют содержание образования. Содержание образования должно содействовать взаимопониманию и сотрудничеству между людьми, народами независимо от расовой, национальной, этнической, религиозной и социальной принадлежности, учитывать разнообразие мировоззренческих подходов, способствовать реализации права обучающихся на свободный выбор мнений и убеждений, обеспечивать развитие способностей каждого человека, формирование и развитие его личности в соответствии с принятыми в семье и обществе духовно-нравственными и </a:t>
            </a:r>
            <a:r>
              <a:rPr lang="ru-RU" sz="6200" dirty="0" err="1" smtClean="0">
                <a:latin typeface="Times New Roman" pitchFamily="18" charset="0"/>
                <a:cs typeface="Times New Roman" pitchFamily="18" charset="0"/>
              </a:rPr>
              <a:t>социокультурными</a:t>
            </a:r>
            <a:r>
              <a:rPr lang="ru-RU" sz="6200" dirty="0" smtClean="0">
                <a:latin typeface="Times New Roman" pitchFamily="18" charset="0"/>
                <a:cs typeface="Times New Roman" pitchFamily="18" charset="0"/>
              </a:rPr>
              <a:t> ценностями. </a:t>
            </a:r>
          </a:p>
          <a:p>
            <a:pPr>
              <a:buNone/>
            </a:pPr>
            <a:r>
              <a:rPr lang="ru-RU" sz="6200" dirty="0" smtClean="0">
                <a:latin typeface="Times New Roman" pitchFamily="18" charset="0"/>
                <a:cs typeface="Times New Roman" pitchFamily="18" charset="0"/>
              </a:rPr>
              <a:t>      К основным образовательным программам относятся:</a:t>
            </a:r>
          </a:p>
          <a:p>
            <a:r>
              <a:rPr lang="ru-RU" sz="6200" dirty="0" smtClean="0">
                <a:latin typeface="Times New Roman" pitchFamily="18" charset="0"/>
                <a:cs typeface="Times New Roman" pitchFamily="18" charset="0"/>
              </a:rPr>
              <a:t>1) основные общеобразовательные программы - образовательные программы дошкольного образования, образовательные программы начального общего образования, образовательные программы основного общего образования, образовательные программы среднего общего образования.</a:t>
            </a:r>
          </a:p>
          <a:p>
            <a:pPr>
              <a:buNone/>
            </a:pP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200" dirty="0" smtClean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  <a:hlinkClick r:id="rId2"/>
              </a:rPr>
              <a:t>Федеральный закон от 29.12.2012 N 273-ФЗ (ред. от 02.07.2021) "Об образовании в Российской Федерации" (с </a:t>
            </a:r>
            <a:r>
              <a:rPr lang="ru-RU" sz="2200" dirty="0" err="1" smtClean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  <a:hlinkClick r:id="rId2"/>
              </a:rPr>
              <a:t>изм</a:t>
            </a:r>
            <a:r>
              <a:rPr lang="ru-RU" sz="2200" dirty="0" smtClean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  <a:hlinkClick r:id="rId2"/>
              </a:rPr>
              <a:t>. и доп., вступ. в силу с 01.09.2021)</a:t>
            </a:r>
            <a:endParaRPr lang="ru-RU" dirty="0"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sz="2400" u="sng" dirty="0" smtClean="0"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риказ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Минпросвещения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России от 11.12.2020 года № 712      « О внесении изменений в некоторые ФГОС ОО по вопросам воспитания обучающихся»</a:t>
            </a:r>
          </a:p>
          <a:p>
            <a:pPr>
              <a:buFontTx/>
              <a:buChar char="-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п. 19.5 ФГОС НОО</a:t>
            </a:r>
          </a:p>
          <a:p>
            <a:pPr>
              <a:buFontTx/>
              <a:buChar char="-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п. 18.2.2. ФГОС ООО</a:t>
            </a:r>
          </a:p>
          <a:p>
            <a:pPr>
              <a:buFontTx/>
              <a:buChar char="-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п. 18.2.2. ФГОС СОО</a:t>
            </a:r>
          </a:p>
          <a:p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2800" dirty="0" smtClean="0">
                <a:solidFill>
                  <a:schemeClr val="bg2">
                    <a:lumMod val="25000"/>
                  </a:schemeClr>
                </a:solidFill>
              </a:rPr>
              <a:t>Рабочая программа учебных предметов, ООП НОО, ООП ООО, ООП СОО</a:t>
            </a:r>
            <a:endParaRPr lang="ru-RU" sz="2800" dirty="0">
              <a:solidFill>
                <a:schemeClr val="bg2">
                  <a:lumMod val="25000"/>
                </a:schemeClr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учебный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план,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календарный 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учебный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 график, </a:t>
            </a:r>
          </a:p>
          <a:p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рабочие </a:t>
            </a: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программы</a:t>
            </a:r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учебных</a:t>
            </a:r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 предметов, курсов, дисциплин (модулей), 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оценочные и методические материалы, </a:t>
            </a:r>
          </a:p>
          <a:p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рабочую </a:t>
            </a: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программу</a:t>
            </a:r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 воспитания,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календарный план воспитательной работы.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0" dirty="0" smtClean="0">
                <a:effectLst/>
                <a:latin typeface="Times New Roman" pitchFamily="18" charset="0"/>
                <a:cs typeface="Times New Roman" pitchFamily="18" charset="0"/>
              </a:rPr>
              <a:t>Общеобразовательная программа включает в себя:</a:t>
            </a:r>
            <a:endParaRPr lang="ru-RU" b="0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285720" y="857232"/>
            <a:ext cx="8401080" cy="5643602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  Рабочая программа не является отдельным документом, а является частью общеобразовательной программы.</a:t>
            </a:r>
          </a:p>
          <a:p>
            <a:pPr>
              <a:buNone/>
            </a:pPr>
            <a:endParaRPr lang="ru-RU" dirty="0" smtClean="0"/>
          </a:p>
          <a:p>
            <a:pPr>
              <a:buNone/>
            </a:pPr>
            <a:r>
              <a:rPr lang="ru-RU" dirty="0" smtClean="0"/>
              <a:t>    Рабочая программа составляется на один учебный год или на ступень обучения: </a:t>
            </a:r>
          </a:p>
          <a:p>
            <a:r>
              <a:rPr lang="ru-RU" dirty="0" smtClean="0"/>
              <a:t>1-4 класс (НОО)</a:t>
            </a:r>
          </a:p>
          <a:p>
            <a:r>
              <a:rPr lang="ru-RU" dirty="0" smtClean="0"/>
              <a:t> 5-9 класс (ООО)</a:t>
            </a:r>
          </a:p>
          <a:p>
            <a:r>
              <a:rPr lang="ru-RU" dirty="0" smtClean="0"/>
              <a:t> 10-11 класс (СОО)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96842"/>
          </a:xfrm>
        </p:spPr>
        <p:txBody>
          <a:bodyPr>
            <a:noAutofit/>
          </a:bodyPr>
          <a:lstStyle/>
          <a:p>
            <a:endParaRPr lang="ru-RU" sz="2800" b="0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285720" y="857232"/>
            <a:ext cx="8401080" cy="5150059"/>
          </a:xfrm>
        </p:spPr>
        <p:txBody>
          <a:bodyPr>
            <a:normAutofit fontScale="85000" lnSpcReduction="10000"/>
          </a:bodyPr>
          <a:lstStyle/>
          <a:p>
            <a:r>
              <a:rPr lang="ru-RU" dirty="0" smtClean="0"/>
              <a:t>Обучение и воспитание - эти понятия стоят в одном ряду, их связывают сотни, тысячи, а может быть, и больше зависимостей, причем достаточно сложных и неоднозначных. Мы не можем на классном часе воспитывать, а на уроке учить. </a:t>
            </a:r>
            <a:r>
              <a:rPr lang="ru-RU" b="1" dirty="0" smtClean="0"/>
              <a:t>Урок находится в пространстве воспитания</a:t>
            </a:r>
            <a:r>
              <a:rPr lang="ru-RU" dirty="0" smtClean="0"/>
              <a:t>, а вместе они являются </a:t>
            </a:r>
            <a:r>
              <a:rPr lang="ru-RU" i="1" dirty="0" smtClean="0"/>
              <a:t>одним целым и решают одну ключевую задачу - развитие ребенка</a:t>
            </a:r>
            <a:r>
              <a:rPr lang="ru-RU" dirty="0" smtClean="0"/>
              <a:t>.</a:t>
            </a:r>
          </a:p>
          <a:p>
            <a:r>
              <a:rPr lang="ru-RU" dirty="0" smtClean="0"/>
              <a:t>В соответствии с Законом «Об образовании в Российской Федерации»     (в редакции от 31 июля 2020 г) </a:t>
            </a:r>
            <a:r>
              <a:rPr lang="ru-RU" b="1" dirty="0" smtClean="0"/>
              <a:t>воспитание должно стать составной частью всех образовательных программ, </a:t>
            </a:r>
            <a:r>
              <a:rPr lang="ru-RU" dirty="0" smtClean="0"/>
              <a:t>включая программы учебных курсов и дисциплин.</a:t>
            </a:r>
          </a:p>
          <a:p>
            <a:pPr>
              <a:buNone/>
            </a:pP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14290"/>
            <a:ext cx="8229600" cy="142876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Планируемые результаты освоения учебного предмета, курса;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Содержание учебного предмета, курса;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Тематическое планирование, </a:t>
            </a: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 том числе с учетом рабочей программы воспитания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 указанием количества часов, отводимых  на освоение каждой темы (раздела).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В 2021-2022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уч.г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. рабочие программы учебных предметов должны содержать: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одержимое 6"/>
          <p:cNvSpPr>
            <a:spLocks noGrp="1"/>
          </p:cNvSpPr>
          <p:nvPr>
            <p:ph idx="1"/>
          </p:nvPr>
        </p:nvSpPr>
        <p:spPr>
          <a:xfrm>
            <a:off x="457200" y="1481328"/>
            <a:ext cx="8229600" cy="4733754"/>
          </a:xfrm>
        </p:spPr>
        <p:txBody>
          <a:bodyPr>
            <a:normAutofit fontScale="85000" lnSpcReduction="20000"/>
          </a:bodyPr>
          <a:lstStyle/>
          <a:p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Федерального закона «Об образовании в РФ»</a:t>
            </a:r>
          </a:p>
          <a:p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Требований федерального государственного образовательного стандарта общего образования (ФГОС ОО);</a:t>
            </a:r>
          </a:p>
          <a:p>
            <a:r>
              <a:rPr lang="ru-RU" sz="2100" u="sng" dirty="0" smtClean="0"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риказа </a:t>
            </a:r>
            <a:r>
              <a:rPr lang="ru-RU" sz="2100" dirty="0" err="1" smtClean="0">
                <a:latin typeface="Times New Roman" pitchFamily="18" charset="0"/>
                <a:cs typeface="Times New Roman" pitchFamily="18" charset="0"/>
              </a:rPr>
              <a:t>Минпросвещения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 России от 11.12.2020 года № 712      « О внесении изменений в некоторые ФГОС ОО по вопросам воспитания обучающихся»</a:t>
            </a:r>
          </a:p>
          <a:p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Примерной основной образовательной программы соответствующей ступени обучения;</a:t>
            </a:r>
          </a:p>
          <a:p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СП 2.4.3648-20 «Санитарно-эпидемиологические требования к организациям воспитания и обучения, отдыха и оздоровления детей и молодежи»;</a:t>
            </a:r>
          </a:p>
          <a:p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Учебного плана школы (учебного и регионального компонента, компонента образовательной организации);</a:t>
            </a:r>
          </a:p>
          <a:p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Годового учебного календарного графика на текущий учебный год;</a:t>
            </a:r>
          </a:p>
          <a:p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Основной образовательной программы школы;</a:t>
            </a:r>
          </a:p>
          <a:p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Примерной образовательной программы по учебному предмету, дисциплине или авторской программы;</a:t>
            </a:r>
          </a:p>
          <a:p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Рабочей программы воспитания школы;</a:t>
            </a:r>
          </a:p>
          <a:p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Учебно-методического комплекса.</a:t>
            </a:r>
          </a:p>
          <a:p>
            <a:endParaRPr lang="ru-RU" sz="21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3200" dirty="0" smtClean="0">
                <a:effectLst/>
                <a:latin typeface="Times New Roman" pitchFamily="18" charset="0"/>
                <a:cs typeface="Times New Roman" pitchFamily="18" charset="0"/>
              </a:rPr>
              <a:t>Рабочая программа учителя разрабатывается на основе:</a:t>
            </a:r>
            <a:endParaRPr lang="ru-RU" sz="3200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Структура рабочих программ учебных предметов: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457200" y="1428736"/>
            <a:ext cx="4040188" cy="428628"/>
          </a:xfrm>
        </p:spPr>
        <p:txBody>
          <a:bodyPr>
            <a:normAutofit lnSpcReduction="10000"/>
          </a:bodyPr>
          <a:lstStyle/>
          <a:p>
            <a:pPr algn="ctr"/>
            <a:r>
              <a:rPr lang="ru-RU" dirty="0" smtClean="0"/>
              <a:t>БЫЛО</a:t>
            </a:r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sz="half" idx="3"/>
          </p:nvPr>
        </p:nvSpPr>
        <p:spPr>
          <a:xfrm>
            <a:off x="4645026" y="1428736"/>
            <a:ext cx="4041775" cy="428628"/>
          </a:xfrm>
        </p:spPr>
        <p:txBody>
          <a:bodyPr>
            <a:normAutofit fontScale="92500"/>
          </a:bodyPr>
          <a:lstStyle/>
          <a:p>
            <a:pPr algn="ctr"/>
            <a:r>
              <a:rPr lang="ru-RU" dirty="0" smtClean="0"/>
              <a:t>СТАЛО с 01.09.2021 года</a:t>
            </a:r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214282" y="1857364"/>
            <a:ext cx="4283106" cy="4214842"/>
          </a:xfrm>
        </p:spPr>
        <p:txBody>
          <a:bodyPr>
            <a:norm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Пояснительная записка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Планируемые результаты учебного предмета, курса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Содержание курса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Тематическое планирование с указанием количества часов, отводимых на изучение каждой темы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Содержимое 6"/>
          <p:cNvSpPr>
            <a:spLocks noGrp="1"/>
          </p:cNvSpPr>
          <p:nvPr>
            <p:ph sz="quarter" idx="4"/>
          </p:nvPr>
        </p:nvSpPr>
        <p:spPr>
          <a:xfrm>
            <a:off x="4645025" y="1857364"/>
            <a:ext cx="4284693" cy="4214842"/>
          </a:xfrm>
        </p:spPr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Пояснительная записка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Планируемые результаты учебного предмета, курса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Содержание курса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Тематическое планирование </a:t>
            </a:r>
            <a:r>
              <a:rPr lang="ru-RU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 учетом рабочей программы воспитания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с указанием количества часов, отводимых на изучение каждой темы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357158" y="2143116"/>
            <a:ext cx="8329642" cy="3864175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Задачи программы:</a:t>
            </a:r>
          </a:p>
          <a:p>
            <a:pPr>
              <a:buFont typeface="Wingdings" pitchFamily="2" charset="2"/>
              <a:buChar char="Ø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дать представление о практической реализации ФГОС при изучении предмета;</a:t>
            </a:r>
          </a:p>
          <a:p>
            <a:pPr>
              <a:buFont typeface="Wingdings" pitchFamily="2" charset="2"/>
              <a:buChar char="Ø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Конкретно определить содержание, объем, порядок изучения учебной дисциплины с учетом целей, задач и особенностей учебно-воспитательной деятельности школы;</a:t>
            </a:r>
          </a:p>
          <a:p>
            <a:pPr>
              <a:buFont typeface="Wingdings" pitchFamily="2" charset="2"/>
              <a:buChar char="Ø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Приобщить обучающихся к российским (дагестанским) традиционным духовным ценностям, правилам и нормам поведения в обществе.</a:t>
            </a:r>
          </a:p>
          <a:p>
            <a:pPr>
              <a:buNone/>
            </a:pPr>
            <a:endParaRPr lang="ru-RU" dirty="0" smtClean="0"/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97040"/>
          </a:xfrm>
        </p:spPr>
        <p:txBody>
          <a:bodyPr>
            <a:normAutofit fontScale="90000"/>
          </a:bodyPr>
          <a:lstStyle/>
          <a:p>
            <a:r>
              <a:rPr lang="ru-RU" sz="3200" b="0" dirty="0" smtClean="0"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b="0" dirty="0" smtClean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3600" dirty="0" smtClean="0">
                <a:solidFill>
                  <a:srgbClr val="C00000"/>
                </a:solidFill>
                <a:effectLst/>
                <a:latin typeface="Times New Roman" pitchFamily="18" charset="0"/>
                <a:cs typeface="Times New Roman" pitchFamily="18" charset="0"/>
              </a:rPr>
              <a:t>Цель рабочей программы: </a:t>
            </a:r>
            <a:r>
              <a:rPr lang="ru-RU" sz="3600" b="0" dirty="0" smtClean="0"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600" b="0" dirty="0" smtClean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3100" b="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Создание условий для планирования, организации и управления  образовательной деятельностью по определенной учебной  дисциплине.</a:t>
            </a: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200" dirty="0" smtClean="0">
                <a:latin typeface="Times New Roman" pitchFamily="18" charset="0"/>
                <a:cs typeface="Times New Roman" pitchFamily="18" charset="0"/>
              </a:rPr>
            </a:br>
            <a:endParaRPr lang="ru-RU" sz="3200" b="0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Содержимое 8"/>
          <p:cNvGraphicFramePr>
            <a:graphicFrameLocks noGrp="1"/>
          </p:cNvGraphicFramePr>
          <p:nvPr>
            <p:ph idx="1"/>
          </p:nvPr>
        </p:nvGraphicFramePr>
        <p:xfrm>
          <a:off x="714348" y="1785926"/>
          <a:ext cx="8229600" cy="4023360"/>
        </p:xfrm>
        <a:graphic>
          <a:graphicData uri="http://schemas.openxmlformats.org/drawingml/2006/table">
            <a:tbl>
              <a:tblPr firstRow="1" bandRow="1">
                <a:tableStyleId>{BDBED569-4797-4DF1-A0F4-6AAB3CD982D8}</a:tableStyleId>
              </a:tblPr>
              <a:tblGrid>
                <a:gridCol w="685776"/>
                <a:gridCol w="2100306"/>
                <a:gridCol w="1071570"/>
                <a:gridCol w="4371948"/>
              </a:tblGrid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№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Тема урока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Кол-во часов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rgbClr val="FF0000"/>
                          </a:solidFill>
                        </a:rPr>
                        <a:t>Деятельность учителя с учетом рабочей программы воспитания</a:t>
                      </a:r>
                      <a:endParaRPr lang="ru-RU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 smtClean="0"/>
                    </a:p>
                    <a:p>
                      <a:endParaRPr lang="ru-RU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r>
                        <a:rPr kumimoji="0" lang="ru-RU" b="0" i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1. Гражданское воспитание;</a:t>
                      </a:r>
                    </a:p>
                    <a:p>
                      <a:r>
                        <a:rPr kumimoji="0" lang="ru-RU" b="0" i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2. Патриотическое воспитание;</a:t>
                      </a:r>
                    </a:p>
                    <a:p>
                      <a:r>
                        <a:rPr kumimoji="0" lang="ru-RU" b="0" i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3. Духовно-нравственное воспитание;</a:t>
                      </a:r>
                    </a:p>
                    <a:p>
                      <a:r>
                        <a:rPr kumimoji="0" lang="ru-RU" b="0" i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4. Эстетическое воспитание;</a:t>
                      </a:r>
                    </a:p>
                    <a:p>
                      <a:r>
                        <a:rPr kumimoji="0" lang="ru-RU" b="0" i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5. Физическое воспитание, формирование культуры здоровья и эмоционального</a:t>
                      </a:r>
                      <a:r>
                        <a:rPr kumimoji="0" lang="ru-RU" b="0" i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ru-RU" b="0" i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благополучия;</a:t>
                      </a:r>
                    </a:p>
                    <a:p>
                      <a:r>
                        <a:rPr kumimoji="0" lang="ru-RU" b="0" i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6. Трудовое воспитание;</a:t>
                      </a:r>
                    </a:p>
                    <a:p>
                      <a:r>
                        <a:rPr kumimoji="0" lang="ru-RU" b="0" i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7. Экологическое воспитание.</a:t>
                      </a:r>
                    </a:p>
                    <a:p>
                      <a:r>
                        <a:rPr kumimoji="0" lang="ru-RU" b="0" i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8. Ценности научного познания.</a:t>
                      </a:r>
                    </a:p>
                    <a:p>
                      <a:pPr>
                        <a:buFont typeface="Wingdings" pitchFamily="2" charset="2"/>
                        <a:buChar char="Ø"/>
                      </a:pP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 smtClean="0"/>
                    </a:p>
                    <a:p>
                      <a:endParaRPr lang="ru-RU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3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 smtClean="0"/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3600" dirty="0" smtClean="0">
                <a:effectLst/>
                <a:latin typeface="Times New Roman" pitchFamily="18" charset="0"/>
                <a:cs typeface="Times New Roman" pitchFamily="18" charset="0"/>
              </a:rPr>
              <a:t>Тематическое планирование предмета с учетом  рабочей программы воспитания</a:t>
            </a:r>
            <a:endParaRPr lang="ru-RU" sz="36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ru-RU" dirty="0" smtClean="0"/>
              <a:t> </a:t>
            </a:r>
            <a:r>
              <a:rPr lang="ru-RU" dirty="0" err="1" smtClean="0"/>
              <a:t>Профстандарт</a:t>
            </a:r>
            <a:r>
              <a:rPr lang="ru-RU" dirty="0" smtClean="0"/>
              <a:t> «Педагог» раздел «Воспитательная деятельность»;</a:t>
            </a:r>
          </a:p>
          <a:p>
            <a:pPr>
              <a:buFont typeface="Wingdings" pitchFamily="2" charset="2"/>
              <a:buChar char="Ø"/>
            </a:pPr>
            <a:r>
              <a:rPr lang="ru-RU" dirty="0" smtClean="0"/>
              <a:t>Модуль «Школьный урок» Примерной рабочей программы воспитания;</a:t>
            </a:r>
          </a:p>
          <a:p>
            <a:pPr>
              <a:buFont typeface="Wingdings" pitchFamily="2" charset="2"/>
              <a:buChar char="Ø"/>
            </a:pPr>
            <a:r>
              <a:rPr lang="ru-RU" dirty="0" smtClean="0"/>
              <a:t>ФГОС НОО </a:t>
            </a:r>
            <a:r>
              <a:rPr lang="ru-RU" sz="2400" b="1" dirty="0" smtClean="0"/>
              <a:t>(Приказ </a:t>
            </a:r>
            <a:r>
              <a:rPr lang="ru-RU" sz="2400" b="1" dirty="0" err="1" smtClean="0"/>
              <a:t>Минобрнауки</a:t>
            </a:r>
            <a:r>
              <a:rPr lang="ru-RU" sz="2400" b="1" dirty="0" smtClean="0"/>
              <a:t> России от 06.10.2009 N 373 (ред. от 11.12.2020)</a:t>
            </a:r>
            <a:r>
              <a:rPr lang="ru-RU" sz="2400" dirty="0" smtClean="0"/>
              <a:t> </a:t>
            </a:r>
          </a:p>
          <a:p>
            <a:pPr>
              <a:buFont typeface="Wingdings" pitchFamily="2" charset="2"/>
              <a:buChar char="Ø"/>
            </a:pPr>
            <a:r>
              <a:rPr lang="ru-RU" sz="2800" dirty="0" smtClean="0"/>
              <a:t>ФГОС ООО </a:t>
            </a:r>
            <a:r>
              <a:rPr lang="ru-RU" sz="2400" b="1" dirty="0" smtClean="0"/>
              <a:t>(Приказ </a:t>
            </a:r>
            <a:r>
              <a:rPr lang="ru-RU" sz="2400" b="1" dirty="0" err="1" smtClean="0"/>
              <a:t>Минобрнауки</a:t>
            </a:r>
            <a:r>
              <a:rPr lang="ru-RU" sz="2400" b="1" dirty="0" smtClean="0"/>
              <a:t> России от 17.12.2010 N 1897 (ред. от 11.12.2020)</a:t>
            </a:r>
            <a:r>
              <a:rPr lang="ru-RU" sz="2800" dirty="0" smtClean="0"/>
              <a:t> </a:t>
            </a:r>
          </a:p>
          <a:p>
            <a:pPr>
              <a:buFont typeface="Wingdings" pitchFamily="2" charset="2"/>
              <a:buChar char="Ø"/>
            </a:pPr>
            <a:r>
              <a:rPr lang="ru-RU" sz="2800" dirty="0" smtClean="0"/>
              <a:t>ФГОС СОО </a:t>
            </a:r>
            <a:r>
              <a:rPr lang="ru-RU" sz="2400" b="1" dirty="0" smtClean="0"/>
              <a:t>(Приказ </a:t>
            </a:r>
            <a:r>
              <a:rPr lang="ru-RU" sz="2400" b="1" dirty="0" err="1" smtClean="0"/>
              <a:t>Минобрнауки</a:t>
            </a:r>
            <a:r>
              <a:rPr lang="ru-RU" sz="2400" b="1" dirty="0" smtClean="0"/>
              <a:t> России от 17.05.2012 N 413 (ред. от 11.12.2020) </a:t>
            </a:r>
            <a:endParaRPr lang="ru-RU" sz="2800" b="1" dirty="0" smtClean="0"/>
          </a:p>
          <a:p>
            <a:pPr>
              <a:buFont typeface="Wingdings" pitchFamily="2" charset="2"/>
              <a:buChar char="Ø"/>
            </a:pPr>
            <a:endParaRPr lang="ru-RU" sz="2400" b="1" dirty="0" smtClean="0"/>
          </a:p>
          <a:p>
            <a:pPr>
              <a:buFont typeface="Wingdings" pitchFamily="2" charset="2"/>
              <a:buChar char="Ø"/>
            </a:pPr>
            <a:endParaRPr lang="ru-RU" b="1" dirty="0" smtClean="0"/>
          </a:p>
          <a:p>
            <a:pPr>
              <a:buFont typeface="Wingdings" pitchFamily="2" charset="2"/>
              <a:buChar char="Ø"/>
            </a:pPr>
            <a:endParaRPr lang="ru-RU" dirty="0" smtClean="0"/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3200" dirty="0" smtClean="0">
                <a:effectLst/>
                <a:latin typeface="Times New Roman" pitchFamily="18" charset="0"/>
                <a:cs typeface="Times New Roman" pitchFamily="18" charset="0"/>
              </a:rPr>
              <a:t>Все направления воспитательной деятельности расписаны в документах:</a:t>
            </a:r>
            <a:endParaRPr lang="ru-RU" sz="3200" dirty="0"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85688" y="1500174"/>
          <a:ext cx="8644030" cy="4811216"/>
        </p:xfrm>
        <a:graphic>
          <a:graphicData uri="http://schemas.openxmlformats.org/drawingml/2006/table">
            <a:tbl>
              <a:tblPr firstRow="1" bandRow="1">
                <a:tableStyleId>{0E3FDE45-AF77-4B5C-9715-49D594BDF05E}</a:tableStyleId>
              </a:tblPr>
              <a:tblGrid>
                <a:gridCol w="4322015"/>
                <a:gridCol w="4322015"/>
              </a:tblGrid>
              <a:tr h="883271">
                <a:tc>
                  <a:txBody>
                    <a:bodyPr/>
                    <a:lstStyle/>
                    <a:p>
                      <a:r>
                        <a:rPr lang="ru-RU" sz="1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Устанавливать</a:t>
                      </a:r>
                      <a:r>
                        <a:rPr lang="ru-RU" sz="1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доверительные отношения между учителем и обучающимся, способствующих позитивному восприятию учащимися требований и просьб учителя</a:t>
                      </a: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Привлекать</a:t>
                      </a:r>
                      <a:r>
                        <a:rPr lang="ru-RU" sz="1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внимание обучающихся к обсуждаемой на уроке информации, активизации познавательной деятельности обучающихся</a:t>
                      </a: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83823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Побуждать обучающихся соблюдать на уроке общепринятые  нормы  поведения, правила общения со старшими и сверстниками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Организовывать работу обучающихся с социально-значимой информацией по поводу получаемой на уроке информации – обсуждать, высказывать мнение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4374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Поддерживать</a:t>
                      </a:r>
                      <a:r>
                        <a:rPr lang="ru-RU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в детском коллективе деловую, дружелюбную атмосферу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Побуждать обучающихся соблюдать на уроке принципы учебной дисциплины и самоорганизации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83271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Инициировать обучающихся к обсуждению, высказыванию своего мнения, выработке своего отношения по поводу получаемой на уроке социально-значимой информации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Сотрудничать с другими </a:t>
                      </a:r>
                      <a:r>
                        <a:rPr lang="ru-RU" sz="14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пед.работниками</a:t>
                      </a: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 и другими специалистами в решении воспитательных задач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83823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Строить воспитательную</a:t>
                      </a:r>
                      <a:r>
                        <a:rPr lang="ru-RU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деятельность с учетом культурных различий детей, половозрастных и индивидуальных особенностей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Защищать</a:t>
                      </a:r>
                      <a:r>
                        <a:rPr lang="ru-RU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достоинство и интересы обучающихся, помогать детям, оказавшимся в конфликтной ситуации и /или неблагоприятных условиях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40256">
                <a:tc>
                  <a:txBody>
                    <a:bodyPr/>
                    <a:lstStyle/>
                    <a:p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Привлекать внимание обучающихся к ценностному аспекту изучаемых на уроке явлений, понятий, приемов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Анализировать реальное состояние дел в учебном классе</a:t>
                      </a:r>
                    </a:p>
                    <a:p>
                      <a:endParaRPr lang="ru-RU" sz="1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14282" y="214290"/>
            <a:ext cx="8715436" cy="1000132"/>
          </a:xfrm>
        </p:spPr>
        <p:txBody>
          <a:bodyPr>
            <a:noAutofit/>
          </a:bodyPr>
          <a:lstStyle/>
          <a:p>
            <a:pPr algn="ctr"/>
            <a:r>
              <a:rPr lang="ru-RU" sz="18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Примеры формулировок в пункт «Тематическое планирование с учетом рабочей программы воспитания с указанием количества часов, отводимых на освоение  каждой темы»  рабочей программы учебных предметов.</a:t>
            </a:r>
            <a:br>
              <a:rPr lang="ru-RU" sz="18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solidFill>
                  <a:schemeClr val="tx1"/>
                </a:solidFill>
                <a:effectLst/>
                <a:latin typeface="Times New Roman" pitchFamily="18" charset="0"/>
                <a:cs typeface="Times New Roman" pitchFamily="18" charset="0"/>
              </a:rPr>
              <a:t>(добавляем в столбик </a:t>
            </a:r>
            <a:r>
              <a:rPr lang="ru-RU" sz="1800" dirty="0" smtClean="0">
                <a:solidFill>
                  <a:srgbClr val="FF0000"/>
                </a:solidFill>
                <a:effectLst/>
                <a:latin typeface="Times New Roman" pitchFamily="18" charset="0"/>
                <a:cs typeface="Times New Roman" pitchFamily="18" charset="0"/>
              </a:rPr>
              <a:t>«Деятельность учителя с учетом рабочей программы воспитания»)</a:t>
            </a:r>
            <a:endParaRPr lang="ru-RU" sz="1800" dirty="0"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214282" y="1214422"/>
            <a:ext cx="8472518" cy="4792869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1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Дополнение к рабочей программе по русскому языку для 5 класса.</a:t>
            </a:r>
          </a:p>
          <a:p>
            <a:pPr>
              <a:buNone/>
            </a:pPr>
            <a:endParaRPr lang="ru-RU" sz="18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21442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700" b="0" dirty="0" smtClean="0"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b="0" dirty="0" smtClean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700" b="0" dirty="0" smtClean="0">
                <a:effectLst/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b="0" dirty="0" smtClean="0">
                <a:effectLst/>
                <a:latin typeface="Times New Roman" pitchFamily="18" charset="0"/>
                <a:cs typeface="Times New Roman" pitchFamily="18" charset="0"/>
              </a:rPr>
            </a:br>
            <a:r>
              <a:rPr lang="ru-RU" sz="2700" dirty="0" smtClean="0">
                <a:effectLst/>
                <a:latin typeface="Times New Roman" pitchFamily="18" charset="0"/>
                <a:cs typeface="Times New Roman" pitchFamily="18" charset="0"/>
              </a:rPr>
              <a:t>Если </a:t>
            </a:r>
            <a:r>
              <a:rPr lang="ru-RU" sz="2700" dirty="0" smtClean="0">
                <a:effectLst/>
                <a:latin typeface="Times New Roman" pitchFamily="18" charset="0"/>
                <a:cs typeface="Times New Roman" pitchFamily="18" charset="0"/>
              </a:rPr>
              <a:t>вы уже разработали и утвердили свои рабочие программы, вы отдельно на одном </a:t>
            </a:r>
            <a:r>
              <a:rPr lang="ru-RU" sz="2700" dirty="0" smtClean="0">
                <a:effectLst/>
                <a:latin typeface="Times New Roman" pitchFamily="18" charset="0"/>
                <a:cs typeface="Times New Roman" pitchFamily="18" charset="0"/>
              </a:rPr>
              <a:t>листе должны  внести  </a:t>
            </a:r>
            <a:r>
              <a:rPr lang="ru-RU" sz="2700" dirty="0" smtClean="0">
                <a:effectLst/>
                <a:latin typeface="Times New Roman" pitchFamily="18" charset="0"/>
                <a:cs typeface="Times New Roman" pitchFamily="18" charset="0"/>
              </a:rPr>
              <a:t>дополнения к рабочим программам.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214283" y="1643050"/>
          <a:ext cx="8715435" cy="477035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57189"/>
                <a:gridCol w="1571636"/>
                <a:gridCol w="642942"/>
                <a:gridCol w="6143668"/>
              </a:tblGrid>
              <a:tr h="452962">
                <a:tc>
                  <a:txBody>
                    <a:bodyPr/>
                    <a:lstStyle/>
                    <a:p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  <a:endParaRPr lang="ru-RU" sz="12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90"/>
                        </a:spcAft>
                      </a:pPr>
                      <a:r>
                        <a:rPr lang="ru-RU" sz="1200" dirty="0">
                          <a:latin typeface="Times New Roman" pitchFamily="18" charset="0"/>
                          <a:cs typeface="Times New Roman" pitchFamily="18" charset="0"/>
                        </a:rPr>
                        <a:t>Название темы, раздела</a:t>
                      </a:r>
                      <a:endParaRPr lang="ru-RU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6830" marR="0" marT="36830" marB="3683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90"/>
                        </a:spcAft>
                      </a:pPr>
                      <a:r>
                        <a:rPr lang="ru-RU" sz="1200">
                          <a:latin typeface="Times New Roman" pitchFamily="18" charset="0"/>
                          <a:cs typeface="Times New Roman" pitchFamily="18" charset="0"/>
                        </a:rPr>
                        <a:t>Кол-во часов </a:t>
                      </a:r>
                      <a:endParaRPr lang="ru-RU" sz="120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90"/>
                        </a:spcAft>
                      </a:pPr>
                      <a:r>
                        <a:rPr lang="ru-RU" sz="1200" dirty="0">
                          <a:latin typeface="Times New Roman" pitchFamily="18" charset="0"/>
                          <a:cs typeface="Times New Roman" pitchFamily="18" charset="0"/>
                        </a:rPr>
                        <a:t>Деятельность учителя с учетом рабочей программы воспитания </a:t>
                      </a:r>
                      <a:endParaRPr lang="ru-RU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6830" marR="36830" marT="36830" marB="36830"/>
                </a:tc>
              </a:tr>
              <a:tr h="173511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90"/>
                        </a:spcAft>
                      </a:pPr>
                      <a:r>
                        <a:rPr lang="ru-RU" sz="1200" dirty="0">
                          <a:latin typeface="Times New Roman" pitchFamily="18" charset="0"/>
                          <a:cs typeface="Times New Roman" pitchFamily="18" charset="0"/>
                        </a:rPr>
                        <a:t>1.</a:t>
                      </a:r>
                      <a:endParaRPr lang="ru-RU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6830" marR="0" marT="0" marB="3683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90"/>
                        </a:spcAft>
                      </a:pPr>
                      <a:r>
                        <a:rPr lang="ru-RU" sz="1200" dirty="0">
                          <a:latin typeface="Times New Roman" pitchFamily="18" charset="0"/>
                          <a:cs typeface="Times New Roman" pitchFamily="18" charset="0"/>
                        </a:rPr>
                        <a:t>Вспоминаем, повторяем, изучаем </a:t>
                      </a:r>
                      <a:endParaRPr lang="ru-RU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6830" marR="0" marT="0" marB="3683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90"/>
                        </a:spcAft>
                      </a:pP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22 ч.</a:t>
                      </a:r>
                      <a:endParaRPr lang="ru-RU" sz="12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90"/>
                        </a:spcAft>
                      </a:pPr>
                      <a:r>
                        <a:rPr lang="ru-RU" sz="1200" dirty="0">
                          <a:latin typeface="Times New Roman" pitchFamily="18" charset="0"/>
                          <a:cs typeface="Times New Roman" pitchFamily="18" charset="0"/>
                        </a:rPr>
                        <a:t>-воспитание творческого потенциала и формирование духовно-богатой, высоконравственной личности через приобщение к искусству в целом;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890"/>
                        </a:spcAft>
                      </a:pPr>
                      <a:r>
                        <a:rPr lang="ru-RU" sz="1200" dirty="0">
                          <a:latin typeface="Times New Roman" pitchFamily="18" charset="0"/>
                          <a:cs typeface="Times New Roman" pitchFamily="18" charset="0"/>
                        </a:rPr>
                        <a:t>-формирование у обучающихся личностных качеств, необходимых для конструктивного, успешного и ответственного поведения в обществе с учётом правовых норм, установленных российским законодательством;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890"/>
                        </a:spcAft>
                      </a:pPr>
                      <a:r>
                        <a:rPr lang="ru-RU" sz="1200" dirty="0">
                          <a:latin typeface="Times New Roman" pitchFamily="18" charset="0"/>
                          <a:cs typeface="Times New Roman" pitchFamily="18" charset="0"/>
                        </a:rPr>
                        <a:t>- воспитание бережного отношения к здоровью;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890"/>
                        </a:spcAft>
                      </a:pPr>
                      <a:r>
                        <a:rPr lang="ru-RU" sz="1200" dirty="0">
                          <a:latin typeface="Times New Roman" pitchFamily="18" charset="0"/>
                          <a:cs typeface="Times New Roman" pitchFamily="18" charset="0"/>
                        </a:rPr>
                        <a:t>-формирование позитивного отношения к здоровому образу жизни.</a:t>
                      </a:r>
                      <a:endParaRPr lang="ru-RU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6830" marR="0" marT="0" marB="36830"/>
                </a:tc>
              </a:tr>
              <a:tr h="245539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90"/>
                        </a:spcAft>
                      </a:pPr>
                      <a:r>
                        <a:rPr lang="ru-RU" sz="1200" dirty="0"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  <a:endParaRPr lang="ru-RU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6830" marR="0" marT="0" marB="3683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90"/>
                        </a:spcAft>
                      </a:pPr>
                      <a:r>
                        <a:rPr lang="ru-RU" sz="1200" dirty="0">
                          <a:latin typeface="Times New Roman" pitchFamily="18" charset="0"/>
                          <a:cs typeface="Times New Roman" pitchFamily="18" charset="0"/>
                        </a:rPr>
                        <a:t>Синтаксис. Пунктуация. Культура речи </a:t>
                      </a:r>
                      <a:endParaRPr lang="ru-RU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6830" marR="0" marT="0" marB="3683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890"/>
                        </a:spcAft>
                      </a:pPr>
                      <a:r>
                        <a:rPr lang="ru-RU" sz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27 ч</a:t>
                      </a:r>
                      <a:endParaRPr lang="ru-RU" sz="1200" dirty="0">
                        <a:solidFill>
                          <a:srgbClr val="000000"/>
                        </a:solidFill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8100" marR="38100" marT="38100" marB="3810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90"/>
                        </a:spcAft>
                      </a:pPr>
                      <a:r>
                        <a:rPr lang="ru-RU" sz="1200" dirty="0">
                          <a:latin typeface="Times New Roman" pitchFamily="18" charset="0"/>
                          <a:cs typeface="Times New Roman" pitchFamily="18" charset="0"/>
                        </a:rPr>
                        <a:t>–систематическая и целенаправленная деятельность по формированию у учащихся высокого патриотического сознания, чувства верности своему Отечеству, готовности к выполнению гражданского долга и конституционных обязанностей по защите интересов Родины; - воспитание культуры толерантности, милосердия;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890"/>
                        </a:spcAft>
                      </a:pPr>
                      <a:r>
                        <a:rPr lang="ru-RU" sz="1200" dirty="0">
                          <a:latin typeface="Times New Roman" pitchFamily="18" charset="0"/>
                          <a:cs typeface="Times New Roman" pitchFamily="18" charset="0"/>
                        </a:rPr>
                        <a:t>- формирование активной жизненной позиции;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890"/>
                        </a:spcAft>
                      </a:pPr>
                      <a:r>
                        <a:rPr lang="ru-RU" sz="1200" dirty="0">
                          <a:latin typeface="Times New Roman" pitchFamily="18" charset="0"/>
                          <a:cs typeface="Times New Roman" pitchFamily="18" charset="0"/>
                        </a:rPr>
                        <a:t>-освоение таких важных аспектов внутренней деятельности, как </a:t>
                      </a:r>
                      <a:r>
                        <a:rPr lang="ru-RU" sz="1200" dirty="0" err="1">
                          <a:latin typeface="Times New Roman" pitchFamily="18" charset="0"/>
                          <a:cs typeface="Times New Roman" pitchFamily="18" charset="0"/>
                        </a:rPr>
                        <a:t>самовосприятие</a:t>
                      </a:r>
                      <a:r>
                        <a:rPr lang="ru-RU" sz="1200" dirty="0">
                          <a:latin typeface="Times New Roman" pitchFamily="18" charset="0"/>
                          <a:cs typeface="Times New Roman" pitchFamily="18" charset="0"/>
                        </a:rPr>
                        <a:t>, самоанализ, самооценка.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890"/>
                        </a:spcAft>
                      </a:pPr>
                      <a:r>
                        <a:rPr lang="ru-RU" sz="1200" dirty="0">
                          <a:latin typeface="Times New Roman" pitchFamily="18" charset="0"/>
                          <a:cs typeface="Times New Roman" pitchFamily="18" charset="0"/>
                        </a:rPr>
                        <a:t>- -формирование у обучающихся таких личностных качеств, как старание, внимательность, добросовестность, организованность, целеустремлённость, терпение и </a:t>
                      </a:r>
                      <a:r>
                        <a:rPr lang="ru-RU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самокритичность.</a:t>
                      </a:r>
                      <a:endParaRPr lang="ru-RU" sz="12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6830" marR="0" marT="0" marB="36830"/>
                </a:tc>
              </a:tr>
            </a:tbl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1959</TotalTime>
  <Words>1044</Words>
  <Application>Microsoft Office PowerPoint</Application>
  <PresentationFormat>Экран (4:3)</PresentationFormat>
  <Paragraphs>119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Открытая</vt:lpstr>
      <vt:lpstr>   Кумторкалинский район МКУ «Кумторкалинское УО» </vt:lpstr>
      <vt:lpstr>Федеральный закон от 29.12.2012 N 273-ФЗ (ред. от 02.07.2021) "Об образовании в Российской Федерации" (с изм. и доп., вступ. в силу с 01.09.2021)</vt:lpstr>
      <vt:lpstr>Рабочая программа учебных предметов, ООП НОО, ООП ООО, ООП СОО</vt:lpstr>
      <vt:lpstr>Общеобразовательная программа включает в себя:</vt:lpstr>
      <vt:lpstr>Слайд 5</vt:lpstr>
      <vt:lpstr>Слайд 6</vt:lpstr>
      <vt:lpstr>В 2021-2022 уч.г. рабочие программы учебных предметов должны содержать:</vt:lpstr>
      <vt:lpstr>Рабочая программа учителя разрабатывается на основе:</vt:lpstr>
      <vt:lpstr>Структура рабочих программ учебных предметов:</vt:lpstr>
      <vt:lpstr> Цель рабочей программы:  Создание условий для планирования, организации и управления  образовательной деятельностью по определенной учебной  дисциплине. </vt:lpstr>
      <vt:lpstr>Тематическое планирование предмета с учетом  рабочей программы воспитания</vt:lpstr>
      <vt:lpstr>Все направления воспитательной деятельности расписаны в документах:</vt:lpstr>
      <vt:lpstr>Примеры формулировок в пункт «Тематическое планирование с учетом рабочей программы воспитания с указанием количества часов, отводимых на освоение  каждой темы»  рабочей программы учебных предметов. (добавляем в столбик «Деятельность учителя с учетом рабочей программы воспитания»)</vt:lpstr>
      <vt:lpstr>  Если вы уже разработали и утвердили свои рабочие программы, вы отдельно на одном листе должны  внести  дополнения к рабочим программам. </vt:lpstr>
      <vt:lpstr>Слайд 15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Кумторкалинский район МКУ «Кумторкалинское УО» </dc:title>
  <dc:creator>88</dc:creator>
  <cp:lastModifiedBy>88</cp:lastModifiedBy>
  <cp:revision>2</cp:revision>
  <dcterms:created xsi:type="dcterms:W3CDTF">2021-09-25T09:29:33Z</dcterms:created>
  <dcterms:modified xsi:type="dcterms:W3CDTF">2021-09-26T20:04:55Z</dcterms:modified>
</cp:coreProperties>
</file>