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67" r:id="rId1"/>
  </p:sldMasterIdLst>
  <p:notesMasterIdLst>
    <p:notesMasterId r:id="rId20"/>
  </p:notesMasterIdLst>
  <p:handoutMasterIdLst>
    <p:handoutMasterId r:id="rId21"/>
  </p:handoutMasterIdLst>
  <p:sldIdLst>
    <p:sldId id="257" r:id="rId2"/>
    <p:sldId id="370" r:id="rId3"/>
    <p:sldId id="383" r:id="rId4"/>
    <p:sldId id="362" r:id="rId5"/>
    <p:sldId id="264" r:id="rId6"/>
    <p:sldId id="376" r:id="rId7"/>
    <p:sldId id="350" r:id="rId8"/>
    <p:sldId id="378" r:id="rId9"/>
    <p:sldId id="379" r:id="rId10"/>
    <p:sldId id="396" r:id="rId11"/>
    <p:sldId id="398" r:id="rId12"/>
    <p:sldId id="399" r:id="rId13"/>
    <p:sldId id="400" r:id="rId14"/>
    <p:sldId id="401" r:id="rId15"/>
    <p:sldId id="364" r:id="rId16"/>
    <p:sldId id="356" r:id="rId17"/>
    <p:sldId id="358" r:id="rId18"/>
    <p:sldId id="402" r:id="rId19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FA2FEC7-24EB-47FC-8D8D-E4E25293B43D}">
          <p14:sldIdLst>
            <p14:sldId id="257"/>
            <p14:sldId id="370"/>
            <p14:sldId id="383"/>
            <p14:sldId id="362"/>
            <p14:sldId id="264"/>
            <p14:sldId id="376"/>
            <p14:sldId id="350"/>
            <p14:sldId id="378"/>
            <p14:sldId id="379"/>
            <p14:sldId id="396"/>
            <p14:sldId id="398"/>
            <p14:sldId id="399"/>
            <p14:sldId id="400"/>
            <p14:sldId id="401"/>
            <p14:sldId id="364"/>
            <p14:sldId id="356"/>
            <p14:sldId id="358"/>
            <p14:sldId id="402"/>
          </p14:sldIdLst>
        </p14:section>
        <p14:section name="Раздел без заголовка" id="{94CECD2E-D671-440A-8070-8249803FBDAD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амамат" initials="Т" lastIdx="0" clrIdx="0">
    <p:extLst>
      <p:ext uri="{19B8F6BF-5375-455C-9EA6-DF929625EA0E}">
        <p15:presenceInfo xmlns:p15="http://schemas.microsoft.com/office/powerpoint/2012/main" userId="Тамамат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09" autoAdjust="0"/>
    <p:restoredTop sz="93968" autoAdjust="0"/>
  </p:normalViewPr>
  <p:slideViewPr>
    <p:cSldViewPr snapToGrid="0">
      <p:cViewPr varScale="1">
        <p:scale>
          <a:sx n="79" d="100"/>
          <a:sy n="79" d="100"/>
        </p:scale>
        <p:origin x="42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324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4ECE25-AA4C-476C-BD15-391FDF0FFF93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955C0-80B6-4EEC-915A-A486F90663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3969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1757E-A03A-4DF2-B00F-02B4AE0D53F7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82CAA3-6A74-40D4-8E33-48159A8FEB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755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89F03B-99CC-4F48-B173-184EE5DB46E3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EDF8-6942-4611-AC1F-18BC528C256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405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C0756E-9C88-4678-9A64-A4DF6C09A043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042F2-8092-4F3A-AFEB-F0BFA2B83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20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5CA282-E212-4F77-87F8-66D8EFFB7094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47D5F-EF73-4A19-B200-0C22803063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557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4C543F-528E-47CE-9538-39D6D8B1D6D0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F7263-17E1-4193-B4CB-DA5C5BC605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110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1334BC-9837-41EA-8553-1A57F10988E5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F0610-DB03-467C-87DA-42A03FD6D5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619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124CB8-2F38-4E5B-959A-D7B05202C2F2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3169A-29EA-4BCE-9D30-2214E34678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121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BE4F72-478E-4515-9E59-93D1E520B1F2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AD1FF-E621-4DFD-A96D-06E5C4B809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086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383E77-D25B-495A-BF94-658974F2278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5F43-4637-4040-9193-1C804CDC1C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017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6DE8-9E6A-4C8C-BE16-ECF1FC98E2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94DA3A-4B59-4131-9459-040E03603446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512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554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9497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006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45269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36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7187B1-9E68-4615-8D29-6E5FFA374E3E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D089B-C1C4-476E-85A2-EF7689C5C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424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C07936-9E1B-4040-8F6E-8B985AB95A59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E9746-9EA4-4EAB-9825-50BA8AED59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331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4A9F23B-11BA-4CDA-BBCB-88B0E22B5DCA}" type="datetimeFigureOut">
              <a:rPr lang="ru-RU" smtClean="0">
                <a:solidFill>
                  <a:srgbClr val="B83D68">
                    <a:shade val="75000"/>
                  </a:srgbClr>
                </a:solidFill>
              </a:rPr>
              <a:pPr>
                <a:defRPr/>
              </a:pPr>
              <a:t>26.01.2023</a:t>
            </a:fld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B881B9-21D0-40F8-8501-7201923053C0}" type="slidenum">
              <a:rPr 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2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  <p:sldLayoutId id="2147484277" r:id="rId10"/>
    <p:sldLayoutId id="2147484278" r:id="rId11"/>
    <p:sldLayoutId id="2147484279" r:id="rId12"/>
    <p:sldLayoutId id="2147484280" r:id="rId13"/>
    <p:sldLayoutId id="2147484281" r:id="rId14"/>
    <p:sldLayoutId id="2147484282" r:id="rId15"/>
    <p:sldLayoutId id="214748428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338" y="689956"/>
            <a:ext cx="8161317" cy="2859224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606830" y="1858821"/>
            <a:ext cx="10108278" cy="3093929"/>
          </a:xfrm>
        </p:spPr>
        <p:txBody>
          <a:bodyPr>
            <a:normAutofit fontScale="92500"/>
          </a:bodyPr>
          <a:lstStyle/>
          <a:p>
            <a:pPr algn="ctr"/>
            <a:endParaRPr lang="ru-RU" sz="4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Организационно-технологическое</a:t>
            </a:r>
            <a:r>
              <a:rPr lang="en-US" sz="4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проведения итогового собеседования по русскому языку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4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2023году</a:t>
            </a:r>
            <a:endParaRPr lang="ru-RU" sz="4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35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37669" y="116379"/>
            <a:ext cx="9347864" cy="5486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Категория участников: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7669" y="1293492"/>
            <a:ext cx="11208914" cy="2677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собеседование как условие допуска к ГИА по программам ООО проводится для обучающихся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классов, 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числе: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-для лиц, осваивающих программу ООО в форме семейного образования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обучающихся на дому 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обучающихся с ОВЗ;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-детей-инвалидов и инвалидов;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37669" y="4990736"/>
            <a:ext cx="11258338" cy="18180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Для участия в итоговом собеседовании обучающиеся подают заявление и согласие на обработку персональных данных в образовательные организации, в которых обучаются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1026" name="Picture 2" descr="Для подачи заявления о постановки на учет в детский сад родители (законны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604" y="3560945"/>
            <a:ext cx="1504979" cy="142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211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2069" y="1383102"/>
            <a:ext cx="7910646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проведения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году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– 8 февраля 2023 года;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года, 15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мая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года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22069" y="371226"/>
            <a:ext cx="11839303" cy="93687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Общие положения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317774" y="1386416"/>
            <a:ext cx="367828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процедуры :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-Небланковая технология в  формате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использованием личного кабинета ОО и РЦОИ)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2069" y="5184436"/>
            <a:ext cx="7939021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завершается не позднее чем через пять календарных дней с даты проведения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собеседования; </a:t>
            </a:r>
          </a:p>
          <a:p>
            <a:pPr marL="285750" indent="-285750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«зачет»/«незачет».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зачета – условие допуска участника к ГИА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22069" y="2855934"/>
            <a:ext cx="7949246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итогового собеседования -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9:00 по местному времени;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родолжительность проведения для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одного участника – в среднем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15-16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минут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с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ОВЗ, учакстников </a:t>
            </a:r>
            <a:r>
              <a:rPr lang="ru-RU" sz="2000" dirty="0" smtClean="0">
                <a:solidFill>
                  <a:schemeClr val="tx1"/>
                </a:solidFill>
              </a:rPr>
              <a:t>–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детей-инвалидов и инвалидов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проведения итогового собеседования увеличивается на 30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317774" y="2862716"/>
            <a:ext cx="3678284" cy="375111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Повторно допускаются в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сроки: 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-получившие по ИС «незачет»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-не явившиеся на ИС по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уважительным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причинам, подтвержденным документально;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-незавершившие ИС по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уважительным причинам, подтвержденным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документально.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2" name="Picture 165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65938" y="5833411"/>
            <a:ext cx="892810" cy="889635"/>
          </a:xfrm>
          <a:prstGeom prst="rect">
            <a:avLst/>
          </a:prstGeom>
        </p:spPr>
      </p:pic>
      <p:pic>
        <p:nvPicPr>
          <p:cNvPr id="13" name="Picture 165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83784" y="2333652"/>
            <a:ext cx="1130922" cy="78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01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3353047" y="3923863"/>
            <a:ext cx="8838953" cy="293413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Оборудуется телефонной связью, принтером, персональным компьютером с выходом в «Интернет» для получения КИМ, критериев оценивания ИС и других материалов ИС.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Штабе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 должно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организовано рабочее место для внесения результатов итогового собеседования в специализированную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 в личном кабинете ОО.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  <a:buClr>
                <a:srgbClr val="90C226"/>
              </a:buClr>
              <a:buSzPct val="80000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353047" y="2538641"/>
            <a:ext cx="882315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Рабочее место оборудовано техническими средствами, для аудиозаписи устных ответов ИС (Например, компьютер,микрофон/диктофон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353047" y="1230592"/>
            <a:ext cx="882315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Изолированы от остальных учебных кабинетов ОО, в которых осуществляется учебный процесс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84705" y="4526555"/>
            <a:ext cx="2261062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получения КИМ итогового собеседования (далее –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Штаб ОО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4705" y="295331"/>
            <a:ext cx="2261062" cy="342657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>
              <a:spcBef>
                <a:spcPts val="1000"/>
              </a:spcBef>
              <a:buClr>
                <a:srgbClr val="90C226"/>
              </a:buClr>
              <a:buSzPct val="80000"/>
              <a:buFont typeface="Wingdings" pitchFamily="2" charset="2"/>
              <a:buChar char="q"/>
            </a:pPr>
            <a:r>
              <a:rPr lang="ru-RU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  ожидания</a:t>
            </a:r>
          </a:p>
          <a:p>
            <a:pPr marL="285750" lvl="0" indent="-285750">
              <a:spcBef>
                <a:spcPts val="1000"/>
              </a:spcBef>
              <a:buClr>
                <a:srgbClr val="90C226"/>
              </a:buClr>
              <a:buSzPct val="80000"/>
              <a:buFont typeface="Wingdings" pitchFamily="2" charset="2"/>
              <a:buChar char="q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Аудитории проведения</a:t>
            </a:r>
          </a:p>
          <a:p>
            <a:pPr marL="285750" lvl="0" indent="-285750">
              <a:spcBef>
                <a:spcPts val="1000"/>
              </a:spcBef>
              <a:buClr>
                <a:srgbClr val="90C226"/>
              </a:buClr>
              <a:buSzPct val="80000"/>
              <a:buFont typeface="Wingdings" pitchFamily="2" charset="2"/>
              <a:buChar char="q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кабинеты для </a:t>
            </a:r>
            <a:r>
              <a:rPr lang="ru-RU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участников, прошедших </a:t>
            </a:r>
            <a:r>
              <a:rPr lang="ru-RU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собеседование</a:t>
            </a:r>
            <a:endParaRPr lang="ru-RU" b="1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53047" y="111952"/>
            <a:ext cx="792935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помещений: технические ресурсы ОО </a:t>
            </a:r>
          </a:p>
        </p:txBody>
      </p:sp>
      <p:sp>
        <p:nvSpPr>
          <p:cNvPr id="9" name="Стрелка вниз 8"/>
          <p:cNvSpPr/>
          <p:nvPr/>
        </p:nvSpPr>
        <p:spPr>
          <a:xfrm rot="16200000" flipH="1">
            <a:off x="2647253" y="1649339"/>
            <a:ext cx="379083" cy="372586"/>
          </a:xfrm>
          <a:prstGeom prst="downArrow">
            <a:avLst>
              <a:gd name="adj1" fmla="val 43750"/>
              <a:gd name="adj2" fmla="val 410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flipH="1">
            <a:off x="7476345" y="2144760"/>
            <a:ext cx="400833" cy="343275"/>
          </a:xfrm>
          <a:prstGeom prst="downArrow">
            <a:avLst>
              <a:gd name="adj1" fmla="val 43750"/>
              <a:gd name="adj2" fmla="val 410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16200000" flipH="1">
            <a:off x="2680771" y="5000776"/>
            <a:ext cx="379083" cy="372586"/>
          </a:xfrm>
          <a:prstGeom prst="downArrow">
            <a:avLst>
              <a:gd name="adj1" fmla="val 43750"/>
              <a:gd name="adj2" fmla="val 410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77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9990" y="1136369"/>
            <a:ext cx="8880511" cy="86870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6855"/>
            <a:ext cx="11836652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 РЕСУРСЫ ОО</a:t>
            </a:r>
            <a:endParaRPr lang="ru-RU" sz="25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202736" y="1288232"/>
            <a:ext cx="5633916" cy="30989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algn="just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Состав </a:t>
            </a:r>
            <a:r>
              <a:rPr lang="ru-RU" alt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проверке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 участников ИС:</a:t>
            </a:r>
          </a:p>
          <a:p>
            <a:pPr marL="273050" indent="-273050" algn="just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Эксперты </a:t>
            </a: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проверке ответов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–  по количеству аудиторий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</a:t>
            </a:r>
            <a:endParaRPr lang="ru-RU" alt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0" y="1278895"/>
            <a:ext cx="6072718" cy="310828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9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Состав комиссии по проведению ИС: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Ответственный организатор ОО - 1 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Технический специалист - 1 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Tx/>
              <a:buChar char="-"/>
            </a:pPr>
            <a:r>
              <a:rPr lang="ru-RU" alt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Собеседник 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Tx/>
              <a:buChar char="-"/>
            </a:pPr>
            <a:r>
              <a:rPr lang="ru-RU" alt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количеству аудиторий проведения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Организатор проведения 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в зависимости от количества участников в аудиторий проведения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9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498"/>
          <p:cNvPicPr/>
          <p:nvPr/>
        </p:nvPicPr>
        <p:blipFill>
          <a:blip r:embed="rId2"/>
          <a:stretch>
            <a:fillRect/>
          </a:stretch>
        </p:blipFill>
        <p:spPr>
          <a:xfrm>
            <a:off x="1081150" y="4387184"/>
            <a:ext cx="3733059" cy="2458087"/>
          </a:xfrm>
          <a:prstGeom prst="rect">
            <a:avLst/>
          </a:prstGeom>
        </p:spPr>
      </p:pic>
      <p:pic>
        <p:nvPicPr>
          <p:cNvPr id="12" name="Picture 500"/>
          <p:cNvPicPr/>
          <p:nvPr/>
        </p:nvPicPr>
        <p:blipFill>
          <a:blip r:embed="rId3"/>
          <a:stretch>
            <a:fillRect/>
          </a:stretch>
        </p:blipFill>
        <p:spPr>
          <a:xfrm>
            <a:off x="7800367" y="4890345"/>
            <a:ext cx="2990561" cy="171742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36359" y="645901"/>
            <a:ext cx="607271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две недели до проведения ИС</a:t>
            </a:r>
            <a:endParaRPr lang="ru-RU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66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78" y="438843"/>
            <a:ext cx="12006943" cy="86177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5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 РЕСУРСЫ ОО</a:t>
            </a:r>
          </a:p>
          <a:p>
            <a:pPr algn="ctr"/>
            <a:endParaRPr lang="ru-RU" sz="25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0623" y="1300617"/>
            <a:ext cx="5868614" cy="18163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algn="just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1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alt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организатор ОО </a:t>
            </a:r>
            <a:r>
              <a:rPr lang="ru-RU" alt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обеспечивает подготовку и проведение итогового собеседования (общая координация хода проведения процедуры)</a:t>
            </a: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808480" y="3241963"/>
            <a:ext cx="4080757" cy="167917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специалист-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обеспечение и сопровождение итогового собеседования.</a:t>
            </a: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6198524" y="1575825"/>
            <a:ext cx="5933902" cy="14962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1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–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обеспечивает передвижение участников итогового собеседования</a:t>
            </a:r>
            <a:r>
              <a:rPr lang="ru-RU" alt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6198524" y="3241964"/>
            <a:ext cx="5933902" cy="16672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оценивание устных ответов участников итогового собеседования, наличие высшего образования по специальности «русский язык и литература».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1808480" y="5079077"/>
            <a:ext cx="10301778" cy="16515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endParaRPr lang="ru-RU" alt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defTabSz="914400" fontAlgn="base">
              <a:lnSpc>
                <a:spcPct val="90000"/>
              </a:lnSpc>
              <a:spcAft>
                <a:spcPct val="0"/>
              </a:spcAft>
              <a:buClr>
                <a:srgbClr val="0BD0D9"/>
              </a:buClr>
              <a:buSzPct val="95000"/>
              <a:buFont typeface="Wingdings 3" panose="05040102010807070707" pitchFamily="18" charset="2"/>
              <a:buNone/>
            </a:pP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Собеседник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проводит собеседование, педагогический работник,обладающий коммуникативными навыками и грамотной речью</a:t>
            </a:r>
          </a:p>
        </p:txBody>
      </p:sp>
      <p:pic>
        <p:nvPicPr>
          <p:cNvPr id="11" name="Picture 496"/>
          <p:cNvPicPr/>
          <p:nvPr/>
        </p:nvPicPr>
        <p:blipFill>
          <a:blip r:embed="rId2"/>
          <a:stretch>
            <a:fillRect/>
          </a:stretch>
        </p:blipFill>
        <p:spPr>
          <a:xfrm>
            <a:off x="153406" y="5173108"/>
            <a:ext cx="1568631" cy="1684892"/>
          </a:xfrm>
          <a:prstGeom prst="rect">
            <a:avLst/>
          </a:prstGeom>
        </p:spPr>
      </p:pic>
      <p:pic>
        <p:nvPicPr>
          <p:cNvPr id="12" name="Picture 494"/>
          <p:cNvPicPr/>
          <p:nvPr/>
        </p:nvPicPr>
        <p:blipFill>
          <a:blip r:embed="rId3"/>
          <a:stretch>
            <a:fillRect/>
          </a:stretch>
        </p:blipFill>
        <p:spPr>
          <a:xfrm>
            <a:off x="135478" y="3241963"/>
            <a:ext cx="1604488" cy="1585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53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221" y="605473"/>
            <a:ext cx="3780431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организатор </a:t>
            </a:r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ОО получает: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35227" y="572879"/>
            <a:ext cx="7348862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писок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итогового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собеседования, в образовательной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список участников проверяется, в случае необходимости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корректируется;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едомости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 проведения итогового собеседования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ротоколы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экспертов по оцениванию ответов участников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каждого участника);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пециализированную форму.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4704162"/>
            <a:ext cx="11697688" cy="163121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готовность рабочего места в Штабе для получения материалов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(наличие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доступа в сеть «Интернет», рабочее состояние принтера, наличие достаточного количества бумаги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/>
              <a:t>;</a:t>
            </a:r>
            <a:endParaRPr lang="ru-RU" sz="2000" dirty="0" smtClean="0"/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рабочее место для внесения результатов итогового собеседования в специализированную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1790" y="3809744"/>
            <a:ext cx="378286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специалист ОО должен: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77" y="1500006"/>
            <a:ext cx="1953087" cy="178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0" y="-21017"/>
            <a:ext cx="11584089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день до проведения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</a:t>
            </a:r>
            <a:endParaRPr lang="ru-RU" sz="25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86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30945" y="120997"/>
            <a:ext cx="11626618" cy="52370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ДЕНЬ ПРОВЕДЕНИЯ ИТОГОВОГО СОБЕСЕДОВАНИЯ: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03151" y="879551"/>
            <a:ext cx="5142688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специалист ОО: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31045" y="1722292"/>
            <a:ext cx="6328875" cy="22159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ранее 7.30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получает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для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ИС;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ередает их отв.организатору;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потоковую аудиозапись;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обеспечивает ведение аудиозаписи весь период экзамена.</a:t>
            </a:r>
          </a:p>
          <a:p>
            <a:pPr marL="285750" indent="-285750">
              <a:buFontTx/>
              <a:buChar char="-"/>
            </a:pPr>
            <a:endParaRPr lang="ru-RU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0945" y="879551"/>
            <a:ext cx="4201601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</a:t>
            </a:r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ОО: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4572" y="4427662"/>
            <a:ext cx="11622991" cy="163121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/>
              <a:t> </a:t>
            </a:r>
            <a:r>
              <a:rPr lang="ru-RU" sz="2000" b="1" dirty="0" smtClean="0"/>
              <a:t>  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проведения итогового собеседования в месте проведения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присутствовать: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аккредитованные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общественные наблюдатели;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аккредитованные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представители средств массовой информации;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лица Рособрнадзора, а также иные лица, определенные Рособрнадзором, и (или)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лица органа исполнительной власти субъекта Российской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2278973" y="1303598"/>
            <a:ext cx="305543" cy="266993"/>
          </a:xfrm>
          <a:prstGeom prst="downArrow">
            <a:avLst>
              <a:gd name="adj1" fmla="val 50000"/>
              <a:gd name="adj2" fmla="val 527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30945" y="1738262"/>
            <a:ext cx="4967004" cy="19082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неявки участника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организатор ОО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списках участников итогового собеседования в поле «Аудитория» рядом с номером аудитории указывает букву «Н».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8654572" y="1326688"/>
            <a:ext cx="281823" cy="266994"/>
          </a:xfrm>
          <a:prstGeom prst="downArrow">
            <a:avLst>
              <a:gd name="adj1" fmla="val 50000"/>
              <a:gd name="adj2" fmla="val 794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80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5874" y="804513"/>
            <a:ext cx="4904510" cy="6771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Экзаменатор-собеседник :</a:t>
            </a:r>
          </a:p>
          <a:p>
            <a:pPr algn="ctr"/>
            <a:endParaRPr lang="ru-RU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67112" y="-6602"/>
            <a:ext cx="9401695" cy="57476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ДЕНЬ ПРОВЕДЕНИЯ </a:t>
            </a: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СОБЕСЕДОВАНИЯ: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4968" y="2226822"/>
            <a:ext cx="4875416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Получает от ответственного организатора: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ведомость учета проведения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тогового собеседования в аудитории; 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карточки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собеседника по каждой теме беседы;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инструкцию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выполнению заданий КИМ итогового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собеседования.</a:t>
            </a:r>
            <a:endParaRPr lang="ru-RU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2582903" y="1556092"/>
            <a:ext cx="490452" cy="579851"/>
          </a:xfrm>
          <a:prstGeom prst="downArrow">
            <a:avLst>
              <a:gd name="adj1" fmla="val 50000"/>
              <a:gd name="adj2" fmla="val 521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016067" y="804513"/>
            <a:ext cx="5189874" cy="6771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проверке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ответов:</a:t>
            </a:r>
          </a:p>
          <a:p>
            <a:pPr algn="ctr"/>
            <a:endParaRPr lang="ru-RU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09281" y="2305576"/>
            <a:ext cx="5278582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Получает от ответственного организатора: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эксперта по оцениванию ответов участников итогового собеседования;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доставочный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пакет для упаковки протоколов эксперта по оцениванию ответов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бумаги для черновиков для эксперта (при необходимости).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0921" y="5913099"/>
            <a:ext cx="10794076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организатору(ам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</a:t>
            </a:r>
            <a:r>
              <a:rPr lang="ru-RU" b="1" dirty="0" smtClean="0">
                <a:solidFill>
                  <a:schemeClr val="tx1"/>
                </a:solidFill>
              </a:rPr>
              <a:t>: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итогового собеседования</a:t>
            </a:r>
            <a:r>
              <a:rPr lang="ru-RU" dirty="0"/>
              <a:t>.</a:t>
            </a:r>
            <a:endParaRPr lang="ru-RU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8611004" y="1556092"/>
            <a:ext cx="521741" cy="596701"/>
          </a:xfrm>
          <a:prstGeom prst="downArrow">
            <a:avLst>
              <a:gd name="adj1" fmla="val 50000"/>
              <a:gd name="adj2" fmla="val 521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77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2753" y="113996"/>
            <a:ext cx="7193278" cy="49648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 ПРОВЕДЕНИЯ: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442753" y="863620"/>
            <a:ext cx="7193279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Приглашение участников в аудиторию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итогового собеседования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42753" y="1780047"/>
            <a:ext cx="7193278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экзаменатором-собеседником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(соблюдение временного регламента)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Оценивание ответа участника экспертом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867208" y="3332755"/>
            <a:ext cx="182507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15 </a:t>
            </a:r>
            <a:r>
              <a:rPr lang="ru-RU" dirty="0" smtClean="0"/>
              <a:t>-16 минут </a:t>
            </a:r>
            <a:endParaRPr lang="ru-RU" dirty="0"/>
          </a:p>
        </p:txBody>
      </p:sp>
      <p:pic>
        <p:nvPicPr>
          <p:cNvPr id="12" name="Picture 16522"/>
          <p:cNvPicPr/>
          <p:nvPr/>
        </p:nvPicPr>
        <p:blipFill>
          <a:blip r:embed="rId2"/>
          <a:stretch>
            <a:fillRect/>
          </a:stretch>
        </p:blipFill>
        <p:spPr>
          <a:xfrm>
            <a:off x="9867208" y="1659336"/>
            <a:ext cx="1529542" cy="1284913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433289" y="2973473"/>
            <a:ext cx="7193278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аудитории во время проведения итогового собеседования присутствуют: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-экзаменатор - собеседник;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более одного участника итогового собеседования;</a:t>
            </a: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по проверке ответов;</a:t>
            </a:r>
          </a:p>
          <a:p>
            <a:pPr marL="285750" indent="-285750" algn="ctr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ехнический специалист по необходимости.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433289" y="5066372"/>
            <a:ext cx="7202742" cy="163121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Внимание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проведения итогового собеседования участникам итогового собеседования запрещено иметь при себе средства связи, фото-, аудио- и видеоаппаратуру, справочные материалы, письменные заметки и иные средства хранения и передачи информации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56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846" y="258719"/>
            <a:ext cx="6550947" cy="621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8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415" y="66503"/>
            <a:ext cx="92722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36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0812" y="19050"/>
            <a:ext cx="681037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8664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9718" y="631768"/>
            <a:ext cx="7720969" cy="479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961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9768" y="1640980"/>
            <a:ext cx="1852750" cy="146304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Подача заявления (не позднее чем за 2 недели)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7580" y="717085"/>
            <a:ext cx="11443001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ИС ДЛЯ ОСОБЫХ КАТЕГОРИЙ УЧАСТНИКОВ 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89768" y="3368051"/>
            <a:ext cx="1852750" cy="14848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собеседование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дому,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медицинской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389768" y="5116893"/>
            <a:ext cx="1852750" cy="158465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33402" y="3803610"/>
            <a:ext cx="6925504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 медицинской организации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ПМПК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33402" y="4947220"/>
            <a:ext cx="6712440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Беспрепятственный доступ и передвижение в помещении (поручни, пандусы, расширенные дверные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проемы,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 на первом этаже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• Наличие специальных кресел и других приспособлений;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продолжительности ИС на 30 минут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 питания и перерывов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33402" y="1640980"/>
            <a:ext cx="9099367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с ОВЗ: заявление + копия рекомендаций ПМПК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•Участники дети-инвалиды, инвалиды: заявление +оригинал или заверенную копию справки об инвалидности, а также для создания дополнительных условий - копию рекомендаций ПМПК </a:t>
            </a:r>
          </a:p>
        </p:txBody>
      </p:sp>
      <p:pic>
        <p:nvPicPr>
          <p:cNvPr id="12" name="Picture 1653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33070" y="5223353"/>
            <a:ext cx="1316355" cy="13479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70" y="3447474"/>
            <a:ext cx="1737511" cy="149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1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81414" y="97042"/>
            <a:ext cx="11447911" cy="61891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ПРОВЕДЕНИЯ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 ДЛЯ ОСОБЫХ КАТЕГОРИЙ УЧАСТНИКОВ </a:t>
            </a:r>
          </a:p>
          <a:p>
            <a:pPr marL="0" indent="0" algn="ctr">
              <a:buNone/>
            </a:pPr>
            <a:r>
              <a:rPr lang="ru-RU" sz="25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  <a:t/>
            </a:r>
            <a:br>
              <a:rPr lang="ru-RU" sz="2500" dirty="0">
                <a:ln>
                  <a:noFill/>
                </a:ln>
                <a:solidFill>
                  <a:srgbClr val="90C226"/>
                </a:solidFill>
                <a:latin typeface="Trebuchet MS"/>
              </a:rPr>
            </a:br>
            <a:endParaRPr lang="ru-RU" sz="2500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2505614" y="358213"/>
            <a:ext cx="6900379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011613" y="209576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340100" y="715959"/>
            <a:ext cx="2959207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условия</a:t>
            </a:r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Присутствие ассистентов</a:t>
            </a:r>
          </a:p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необходимых для выполнения работы технических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средств:  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82295" y="1325634"/>
            <a:ext cx="2194959" cy="3477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слабослышащих участников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оборудование аудитории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звукоусиливающей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аппаратурой как коллективного, так и индивидуального пользования 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6339998" y="1686487"/>
            <a:ext cx="19300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Стрелка вправо 29"/>
          <p:cNvSpPr/>
          <p:nvPr/>
        </p:nvSpPr>
        <p:spPr>
          <a:xfrm>
            <a:off x="3128791" y="3482851"/>
            <a:ext cx="649995" cy="431756"/>
          </a:xfrm>
          <a:prstGeom prst="rightArrow">
            <a:avLst>
              <a:gd name="adj1" fmla="val 50000"/>
              <a:gd name="adj2" fmla="val 567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633472" y="2793107"/>
            <a:ext cx="1867029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глухих и слабослышащих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участников: привлечение при необходимости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ассистента сурдопереводчика 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75430" y="2792220"/>
            <a:ext cx="1732300" cy="283154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слепых участников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материалов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рельефно точечным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шрифтом Брайля 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87504" y="1734038"/>
            <a:ext cx="2507810" cy="46782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слабовидящих</a:t>
            </a: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участников: - копирование материалов в увеличенном размере; - обеспечение аудитории увеличительными устройствами; </a:t>
            </a:r>
            <a:endParaRPr lang="ru-RU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индивидуальное равномерное освещение не менее 300 люкс (настольные лампы) </a:t>
            </a:r>
            <a:endParaRPr lang="ru-RU" sz="20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741720" y="715959"/>
            <a:ext cx="2113463" cy="532453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участников с расстройством аутистического спектра: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привлечение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экзаменатора-собеседника, специалистов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коррекционной педагогике, людей, с которым участник знаком,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контактирует (в исключительных случаях может быть родитель).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7624" y="6489679"/>
            <a:ext cx="1144791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Минимальное </a:t>
            </a:r>
            <a:r>
              <a:rPr lang="ru-RU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баллов, необходимое для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</a:t>
            </a:r>
            <a:r>
              <a:rPr lang="ru-RU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«зачета</a:t>
            </a:r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участникам с ОВЗ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502"/>
          <p:cNvPicPr/>
          <p:nvPr/>
        </p:nvPicPr>
        <p:blipFill>
          <a:blip r:embed="rId2"/>
          <a:stretch>
            <a:fillRect/>
          </a:stretch>
        </p:blipFill>
        <p:spPr>
          <a:xfrm>
            <a:off x="7555376" y="625448"/>
            <a:ext cx="1352447" cy="1108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03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3826137" y="54158"/>
            <a:ext cx="4293045" cy="7467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ru-RU" sz="58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10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 ИС-9 </a:t>
            </a:r>
            <a:r>
              <a:rPr lang="ru-RU" sz="10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0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0" b="1" dirty="0">
                <a:ln>
                  <a:noFill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0000" b="1" dirty="0">
                <a:ln>
                  <a:noFill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0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12829464" y="362215"/>
            <a:ext cx="6900379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998913" y="23098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6339998" y="1686487"/>
            <a:ext cx="19300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5867400" y="1354461"/>
            <a:ext cx="472598" cy="302336"/>
          </a:xfrm>
          <a:prstGeom prst="downArrow">
            <a:avLst>
              <a:gd name="adj1" fmla="val 50000"/>
              <a:gd name="adj2" fmla="val 542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62151" y="4186583"/>
            <a:ext cx="11747500" cy="135421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 технического специалиста:</a:t>
            </a:r>
            <a:endParaRPr lang="ru-RU" sz="22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флеш-накопители с аудиозаписями ответов участников итогового собеседования из каждой аудитории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проведения; </a:t>
            </a:r>
          </a:p>
          <a:p>
            <a:pPr marL="285750" indent="-285750" algn="just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заносит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специализированную форму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итогового собеседования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151" y="1686487"/>
            <a:ext cx="11747500" cy="20005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экзаменаторов-собеседников</a:t>
            </a: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использованные для проведения итогового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собеседования: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запечатанные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протоколы эксперта по оцениванию ответов участников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 собеседования, выданный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эксперту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ведомость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учета проведения итогового собеседования в аудитории;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бумаги для черновиков для эксперта (при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наличии)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617940" y="863106"/>
            <a:ext cx="6939419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ОО должен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принять в Штабе 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5850175" y="3785641"/>
            <a:ext cx="472598" cy="302336"/>
          </a:xfrm>
          <a:prstGeom prst="downArrow">
            <a:avLst>
              <a:gd name="adj1" fmla="val 50000"/>
              <a:gd name="adj2" fmla="val 542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934986" y="5639406"/>
            <a:ext cx="463840" cy="264949"/>
          </a:xfrm>
          <a:prstGeom prst="downArrow">
            <a:avLst>
              <a:gd name="adj1" fmla="val 50000"/>
              <a:gd name="adj2" fmla="val 542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7833" y="5907158"/>
            <a:ext cx="11809651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организатора проведения: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список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итогового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собеседования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13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avatars.mds.yandex.net/i?id=3b2ee6d8dce43272370822423a7f44a67b33b087-8554591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02" y="0"/>
            <a:ext cx="837922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47903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20050</TotalTime>
  <Words>1215</Words>
  <Application>Microsoft Office PowerPoint</Application>
  <PresentationFormat>Широкоэкранный</PresentationFormat>
  <Paragraphs>156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 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В ДЕНЬ ПРОВЕДЕНИЯ ИТОГОВОГО СОБЕСЕДОВАНИЯ:</vt:lpstr>
      <vt:lpstr>В ДЕНЬ ПРОВЕДЕНИЯ ИТОГОВОГО СОБЕСЕДОВАНИЯ:</vt:lpstr>
      <vt:lpstr>ХОД ПРОВЕДЕНИЯ: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Единый государственный экзамен (ЕГЭ)</dc:title>
  <dc:creator>Пользователь Windows</dc:creator>
  <cp:lastModifiedBy>Дженнет</cp:lastModifiedBy>
  <cp:revision>588</cp:revision>
  <cp:lastPrinted>2022-01-18T14:08:45Z</cp:lastPrinted>
  <dcterms:created xsi:type="dcterms:W3CDTF">2014-10-23T05:56:19Z</dcterms:created>
  <dcterms:modified xsi:type="dcterms:W3CDTF">2023-01-26T14:28:41Z</dcterms:modified>
</cp:coreProperties>
</file>